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412" r:id="rId11"/>
    <p:sldId id="413" r:id="rId12"/>
    <p:sldId id="414" r:id="rId13"/>
    <p:sldId id="407" r:id="rId14"/>
    <p:sldId id="408" r:id="rId15"/>
    <p:sldId id="409" r:id="rId16"/>
    <p:sldId id="410" r:id="rId17"/>
    <p:sldId id="411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380" r:id="rId26"/>
    <p:sldId id="274" r:id="rId27"/>
    <p:sldId id="275" r:id="rId28"/>
    <p:sldId id="276" r:id="rId29"/>
    <p:sldId id="277" r:id="rId30"/>
    <p:sldId id="278" r:id="rId31"/>
    <p:sldId id="279" r:id="rId32"/>
    <p:sldId id="381" r:id="rId33"/>
    <p:sldId id="382" r:id="rId34"/>
    <p:sldId id="383" r:id="rId35"/>
    <p:sldId id="384" r:id="rId36"/>
    <p:sldId id="385" r:id="rId37"/>
    <p:sldId id="281" r:id="rId38"/>
    <p:sldId id="282" r:id="rId39"/>
    <p:sldId id="387" r:id="rId40"/>
    <p:sldId id="388" r:id="rId41"/>
    <p:sldId id="386" r:id="rId42"/>
    <p:sldId id="285" r:id="rId43"/>
    <p:sldId id="286" r:id="rId44"/>
    <p:sldId id="284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6" r:id="rId54"/>
    <p:sldId id="389" r:id="rId55"/>
    <p:sldId id="295" r:id="rId56"/>
    <p:sldId id="390" r:id="rId57"/>
    <p:sldId id="353" r:id="rId58"/>
    <p:sldId id="347" r:id="rId59"/>
    <p:sldId id="391" r:id="rId60"/>
    <p:sldId id="392" r:id="rId61"/>
    <p:sldId id="349" r:id="rId62"/>
    <p:sldId id="325" r:id="rId63"/>
    <p:sldId id="327" r:id="rId64"/>
    <p:sldId id="328" r:id="rId65"/>
    <p:sldId id="329" r:id="rId66"/>
    <p:sldId id="330" r:id="rId67"/>
    <p:sldId id="335" r:id="rId68"/>
    <p:sldId id="331" r:id="rId69"/>
    <p:sldId id="334" r:id="rId70"/>
    <p:sldId id="333" r:id="rId71"/>
    <p:sldId id="332" r:id="rId72"/>
    <p:sldId id="336" r:id="rId73"/>
    <p:sldId id="337" r:id="rId74"/>
    <p:sldId id="338" r:id="rId75"/>
    <p:sldId id="394" r:id="rId76"/>
    <p:sldId id="395" r:id="rId77"/>
    <p:sldId id="396" r:id="rId78"/>
    <p:sldId id="397" r:id="rId79"/>
    <p:sldId id="398" r:id="rId80"/>
    <p:sldId id="399" r:id="rId81"/>
    <p:sldId id="400" r:id="rId82"/>
    <p:sldId id="339" r:id="rId83"/>
    <p:sldId id="340" r:id="rId84"/>
    <p:sldId id="393" r:id="rId85"/>
    <p:sldId id="341" r:id="rId86"/>
    <p:sldId id="302" r:id="rId87"/>
    <p:sldId id="303" r:id="rId88"/>
    <p:sldId id="304" r:id="rId89"/>
    <p:sldId id="305" r:id="rId90"/>
    <p:sldId id="306" r:id="rId91"/>
    <p:sldId id="307" r:id="rId92"/>
    <p:sldId id="310" r:id="rId93"/>
    <p:sldId id="311" r:id="rId94"/>
    <p:sldId id="312" r:id="rId95"/>
    <p:sldId id="313" r:id="rId96"/>
    <p:sldId id="314" r:id="rId97"/>
    <p:sldId id="315" r:id="rId98"/>
    <p:sldId id="316" r:id="rId99"/>
    <p:sldId id="317" r:id="rId100"/>
    <p:sldId id="318" r:id="rId101"/>
    <p:sldId id="319" r:id="rId102"/>
    <p:sldId id="320" r:id="rId103"/>
    <p:sldId id="321" r:id="rId104"/>
    <p:sldId id="322" r:id="rId105"/>
    <p:sldId id="323" r:id="rId106"/>
    <p:sldId id="342" r:id="rId107"/>
    <p:sldId id="343" r:id="rId108"/>
    <p:sldId id="344" r:id="rId109"/>
    <p:sldId id="345" r:id="rId110"/>
    <p:sldId id="354" r:id="rId111"/>
    <p:sldId id="355" r:id="rId112"/>
    <p:sldId id="357" r:id="rId113"/>
    <p:sldId id="356" r:id="rId114"/>
    <p:sldId id="359" r:id="rId115"/>
    <p:sldId id="346" r:id="rId116"/>
    <p:sldId id="360" r:id="rId117"/>
    <p:sldId id="361" r:id="rId118"/>
    <p:sldId id="362" r:id="rId119"/>
    <p:sldId id="363" r:id="rId120"/>
    <p:sldId id="364" r:id="rId121"/>
    <p:sldId id="365" r:id="rId122"/>
    <p:sldId id="379" r:id="rId123"/>
    <p:sldId id="366" r:id="rId124"/>
    <p:sldId id="372" r:id="rId125"/>
    <p:sldId id="367" r:id="rId126"/>
    <p:sldId id="368" r:id="rId127"/>
    <p:sldId id="369" r:id="rId128"/>
    <p:sldId id="370" r:id="rId129"/>
    <p:sldId id="401" r:id="rId130"/>
    <p:sldId id="373" r:id="rId131"/>
    <p:sldId id="403" r:id="rId132"/>
    <p:sldId id="404" r:id="rId1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C3353E5-B40E-4672-9DF9-92F086840ED2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412"/>
            <p14:sldId id="413"/>
            <p14:sldId id="414"/>
            <p14:sldId id="407"/>
            <p14:sldId id="408"/>
            <p14:sldId id="409"/>
            <p14:sldId id="410"/>
            <p14:sldId id="411"/>
            <p14:sldId id="266"/>
            <p14:sldId id="267"/>
            <p14:sldId id="268"/>
            <p14:sldId id="269"/>
            <p14:sldId id="270"/>
            <p14:sldId id="271"/>
            <p14:sldId id="272"/>
            <p14:sldId id="380"/>
            <p14:sldId id="274"/>
            <p14:sldId id="275"/>
            <p14:sldId id="276"/>
            <p14:sldId id="277"/>
            <p14:sldId id="278"/>
            <p14:sldId id="279"/>
            <p14:sldId id="381"/>
            <p14:sldId id="382"/>
            <p14:sldId id="383"/>
            <p14:sldId id="384"/>
            <p14:sldId id="385"/>
            <p14:sldId id="281"/>
            <p14:sldId id="282"/>
            <p14:sldId id="387"/>
            <p14:sldId id="388"/>
            <p14:sldId id="386"/>
            <p14:sldId id="285"/>
            <p14:sldId id="286"/>
            <p14:sldId id="284"/>
          </p14:sldIdLst>
        </p14:section>
        <p14:section name="Untitled Section" id="{1567FEBB-0632-461D-B14D-4BAF1A75AA0B}">
          <p14:sldIdLst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6"/>
            <p14:sldId id="389"/>
            <p14:sldId id="295"/>
          </p14:sldIdLst>
        </p14:section>
        <p14:section name="Untitled Section" id="{0C404C82-3F9C-4715-89D5-87E68C5C41C6}">
          <p14:sldIdLst>
            <p14:sldId id="390"/>
            <p14:sldId id="353"/>
            <p14:sldId id="347"/>
            <p14:sldId id="391"/>
            <p14:sldId id="392"/>
            <p14:sldId id="349"/>
            <p14:sldId id="325"/>
            <p14:sldId id="327"/>
            <p14:sldId id="328"/>
            <p14:sldId id="329"/>
            <p14:sldId id="330"/>
            <p14:sldId id="335"/>
            <p14:sldId id="331"/>
            <p14:sldId id="334"/>
            <p14:sldId id="333"/>
            <p14:sldId id="332"/>
            <p14:sldId id="336"/>
            <p14:sldId id="337"/>
            <p14:sldId id="338"/>
            <p14:sldId id="394"/>
            <p14:sldId id="395"/>
            <p14:sldId id="396"/>
            <p14:sldId id="397"/>
            <p14:sldId id="398"/>
            <p14:sldId id="399"/>
            <p14:sldId id="400"/>
            <p14:sldId id="339"/>
            <p14:sldId id="340"/>
            <p14:sldId id="393"/>
          </p14:sldIdLst>
        </p14:section>
        <p14:section name="Untitled Section" id="{C3894D44-553A-4071-A455-7E9596BBD6BF}">
          <p14:sldIdLst>
            <p14:sldId id="341"/>
            <p14:sldId id="302"/>
            <p14:sldId id="303"/>
            <p14:sldId id="304"/>
            <p14:sldId id="305"/>
            <p14:sldId id="306"/>
            <p14:sldId id="307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42"/>
            <p14:sldId id="343"/>
            <p14:sldId id="344"/>
            <p14:sldId id="345"/>
            <p14:sldId id="354"/>
            <p14:sldId id="355"/>
            <p14:sldId id="357"/>
            <p14:sldId id="356"/>
            <p14:sldId id="359"/>
            <p14:sldId id="346"/>
            <p14:sldId id="360"/>
            <p14:sldId id="361"/>
            <p14:sldId id="362"/>
            <p14:sldId id="363"/>
            <p14:sldId id="364"/>
            <p14:sldId id="365"/>
            <p14:sldId id="379"/>
            <p14:sldId id="366"/>
            <p14:sldId id="372"/>
            <p14:sldId id="367"/>
            <p14:sldId id="368"/>
            <p14:sldId id="369"/>
            <p14:sldId id="370"/>
            <p14:sldId id="401"/>
            <p14:sldId id="373"/>
            <p14:sldId id="403"/>
            <p14:sldId id="40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8770" autoAdjust="0"/>
    <p:restoredTop sz="94660"/>
  </p:normalViewPr>
  <p:slideViewPr>
    <p:cSldViewPr snapToGrid="0">
      <p:cViewPr varScale="1">
        <p:scale>
          <a:sx n="33" d="100"/>
          <a:sy n="33" d="100"/>
        </p:scale>
        <p:origin x="84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D1CA1-A0C3-49A9-B073-79D9B4EFD37D}" type="datetimeFigureOut">
              <a:rPr lang="en-US" smtClean="0"/>
              <a:t>11/6/2014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09FA1-C7F4-47EB-B059-8ACDF189B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06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dirty="0" smtClean="0"/>
              <a:t>* If any of</a:t>
            </a:r>
            <a:r>
              <a:rPr lang="en-US" baseline="0" dirty="0" smtClean="0"/>
              <a:t> these issues caused a schedule delay or need to be discussed further, include details in next slide.</a:t>
            </a:r>
          </a:p>
          <a:p>
            <a:pPr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52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Duplicate this slide as necessary if there is more than one issue.</a:t>
            </a:r>
          </a:p>
          <a:p>
            <a:r>
              <a:rPr lang="en-US" dirty="0" smtClean="0"/>
              <a:t>This and related slides</a:t>
            </a:r>
            <a:r>
              <a:rPr lang="en-US" baseline="0" dirty="0" smtClean="0"/>
              <a:t> can be moved to the appendix or hidden if necessary.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61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Duplicate this slide as necessary if there is more than one issue.</a:t>
            </a:r>
          </a:p>
          <a:p>
            <a:r>
              <a:rPr lang="en-US" dirty="0" smtClean="0"/>
              <a:t>This and related slides</a:t>
            </a:r>
            <a:r>
              <a:rPr lang="en-US" baseline="0" dirty="0" smtClean="0"/>
              <a:t> can be moved to the appendix or hidden if necessary.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7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11/6/2014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11/6/2014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d5dKBMK5mo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04.jpe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05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0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Deeper Dive MVC 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Looking under the hood </a:t>
            </a:r>
            <a:endParaRPr lang="en-US" dirty="0"/>
          </a:p>
        </p:txBody>
      </p:sp>
      <p:pic>
        <p:nvPicPr>
          <p:cNvPr id="91138" name="Picture 2" descr="http://4.bp.blogspot.com/-RCXvG0QiYBk/UX7Ni5a1glI/AAAAAAAAvtA/qmPzBj286f4/s1600/deep-dive-photo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109" y="3657597"/>
            <a:ext cx="4267204" cy="320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3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MVC requires you to know 3 languages</a:t>
            </a:r>
          </a:p>
          <a:p>
            <a:pPr lvl="1"/>
            <a:r>
              <a:rPr lang="en-US" dirty="0" smtClean="0"/>
              <a:t>C# or VB.NET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SQL</a:t>
            </a:r>
          </a:p>
          <a:p>
            <a:r>
              <a:rPr lang="en-US" dirty="0" smtClean="0"/>
              <a:t>I want to talk about testing but…</a:t>
            </a:r>
          </a:p>
          <a:p>
            <a:r>
              <a:rPr lang="en-US" dirty="0" smtClean="0"/>
              <a:t>We probably won’t time</a:t>
            </a:r>
          </a:p>
          <a:p>
            <a:r>
              <a:rPr lang="en-US" dirty="0" smtClean="0"/>
              <a:t>But I might move things around</a:t>
            </a:r>
            <a:endParaRPr lang="en-US" dirty="0"/>
          </a:p>
        </p:txBody>
      </p:sp>
      <p:pic>
        <p:nvPicPr>
          <p:cNvPr id="89090" name="Picture 2" descr="http://3.bp.blogspot.com/-WkUTXox-ydM/VB6uw1wvsnI/AAAAAAAAN0g/gttIwqbsfkA/s1600/hom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163" y="2556932"/>
            <a:ext cx="5215948" cy="347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21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tale of two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Fluent looks like dyslexic SQL</a:t>
            </a:r>
          </a:p>
          <a:p>
            <a:r>
              <a:rPr lang="en-US" dirty="0" smtClean="0"/>
              <a:t>Expressions look like object methods</a:t>
            </a:r>
          </a:p>
          <a:p>
            <a:r>
              <a:rPr lang="en-US" dirty="0" smtClean="0"/>
              <a:t>Some items like Distinct() can only be used in one form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86" y="3962400"/>
            <a:ext cx="8380413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http://ts1.mm.bing.net/images/thumbnail.aspx?q=1037753260640&amp;id=702ce9b25de3ea258e6d30748714f906&amp;url=http%3a%2f%2fwww.movieposter.com%2fposters%2farchive%2fmain%2f81%2fMPW-409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84" y="-76200"/>
            <a:ext cx="19335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31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off with “from &lt;variable&gt; in &lt;</a:t>
            </a:r>
            <a:r>
              <a:rPr lang="en-US" dirty="0" err="1" smtClean="0"/>
              <a:t>linqobject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This allows </a:t>
            </a:r>
            <a:r>
              <a:rPr lang="en-US" dirty="0" err="1" smtClean="0"/>
              <a:t>intellisense</a:t>
            </a:r>
            <a:r>
              <a:rPr lang="en-US" dirty="0" smtClean="0"/>
              <a:t>!</a:t>
            </a:r>
          </a:p>
          <a:p>
            <a:r>
              <a:rPr lang="en-US" dirty="0" smtClean="0"/>
              <a:t>Always end with select</a:t>
            </a:r>
          </a:p>
          <a:p>
            <a:r>
              <a:rPr lang="en-US" dirty="0" smtClean="0"/>
              <a:t>Usually are not compiled</a:t>
            </a:r>
          </a:p>
          <a:p>
            <a:r>
              <a:rPr lang="en-US" dirty="0" smtClean="0"/>
              <a:t>Must end with </a:t>
            </a:r>
            <a:r>
              <a:rPr lang="en-US" dirty="0" err="1" smtClean="0"/>
              <a:t>ToList</a:t>
            </a:r>
            <a:r>
              <a:rPr lang="en-US" dirty="0" smtClean="0"/>
              <a:t> or it’s kin to compile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54" y="5198076"/>
            <a:ext cx="49149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http://ts4.mm.bing.net/images/thumbnail.aspx?q=1050973046931&amp;id=8bb2064a7f7bb5bf11e9f78f8b9e3e07&amp;url=http%3a%2f%2fwww.hobbyfarmsmagazine.com%2fUpload%2f915e5d28-e1bb-4dab-95f5-3405bcc6ddb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219200"/>
            <a:ext cx="26289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Callout 3"/>
          <p:cNvSpPr/>
          <p:nvPr/>
        </p:nvSpPr>
        <p:spPr>
          <a:xfrm>
            <a:off x="5791200" y="457200"/>
            <a:ext cx="3048000" cy="457200"/>
          </a:xfrm>
          <a:prstGeom prst="wedgeEllipseCallout">
            <a:avLst>
              <a:gd name="adj1" fmla="val 44734"/>
              <a:gd name="adj2" fmla="val 2893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flew-</a:t>
            </a:r>
            <a:r>
              <a:rPr lang="en-US" dirty="0" err="1"/>
              <a:t>ent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3361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compile or not compile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2" name="Picture 4" descr="http://ts4.mm.bing.net/images/thumbnail.aspx?q=1042628542511&amp;id=ba4e7f2d0f54f47b80df7eb7cbe3610e&amp;url=http%3a%2f%2fwww.toonpool.com%2fuser%2f589%2ffiles%2fto_be_or_not_to_be_2614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983" y="2485767"/>
            <a:ext cx="2857500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892" y="2448411"/>
            <a:ext cx="4000500" cy="257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511" y="4854089"/>
            <a:ext cx="2514600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695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Lay the lambda down with the lion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play the same game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268" y="2514600"/>
            <a:ext cx="8685213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 descr="http://ts4.mm.bing.net/images/thumbnail.aspx?q=1043236328951&amp;id=c9fbec77afad3e5234528b2e4a168bd4&amp;url=http%3a%2f%2fwww.deviantart.com%2fdownload%2f138758584%2fThe_Lion_and_the_Lamb_by_AnjasKillk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782" y="2125362"/>
            <a:ext cx="2041398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1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Fluent syntax must have select</a:t>
            </a:r>
          </a:p>
          <a:p>
            <a:r>
              <a:rPr lang="en-US" dirty="0" smtClean="0"/>
              <a:t>Expression syntax need not have select</a:t>
            </a:r>
          </a:p>
          <a:p>
            <a:r>
              <a:rPr lang="en-US" dirty="0" smtClean="0"/>
              <a:t>Fluent syntax must have a variable (the lambda)</a:t>
            </a:r>
          </a:p>
          <a:p>
            <a:r>
              <a:rPr lang="en-US" dirty="0" smtClean="0"/>
              <a:t>Expression doesn’t need the lambda but can use it</a:t>
            </a:r>
          </a:p>
          <a:p>
            <a:r>
              <a:rPr lang="en-US" dirty="0" smtClean="0"/>
              <a:t>Which to use????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42" name="Picture 2" descr="http://ts4.mm.bing.net/images/thumbnail.aspx?q=1130514550911&amp;id=91419e6d6fbfe4e09b1bdbca2d7c10d9&amp;url=http%3a%2f%2fallgen.files.wordpress.com%2f2010%2f07%2ftest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305300"/>
            <a:ext cx="238252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42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Expression syntax has items such as Distinct that you can use in fluent syntax</a:t>
            </a:r>
          </a:p>
          <a:p>
            <a:r>
              <a:rPr lang="en-US" dirty="0" smtClean="0"/>
              <a:t>Fluent is easy to understand because it is SQL-</a:t>
            </a:r>
            <a:r>
              <a:rPr lang="en-US" dirty="0" err="1" smtClean="0"/>
              <a:t>ish</a:t>
            </a:r>
            <a:endParaRPr lang="en-US" dirty="0" smtClean="0"/>
          </a:p>
          <a:p>
            <a:r>
              <a:rPr lang="en-US" dirty="0" smtClean="0"/>
              <a:t>Expression syntax allows some pretty slick binding items</a:t>
            </a:r>
          </a:p>
          <a:p>
            <a:r>
              <a:rPr lang="en-US" dirty="0" smtClean="0"/>
              <a:t>I prefer to mix </a:t>
            </a:r>
            <a:r>
              <a:rPr lang="en-US" dirty="0" err="1" smtClean="0"/>
              <a:t>em</a:t>
            </a:r>
            <a:endParaRPr lang="en-US" dirty="0"/>
          </a:p>
        </p:txBody>
      </p:sp>
      <p:pic>
        <p:nvPicPr>
          <p:cNvPr id="11266" name="Picture 2" descr="http://ts4.mm.bing.net/images/thumbnail.aspx?q=1166247004539&amp;id=3457715d503a722f615b648c00d5571d&amp;url=http%3a%2f%2fwww.losangelesrealestatevoice.com%2fwp-content%2fuploads%2f2010%2f05%2fThe-Pros-and-Con-of-LA-Lif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4343400"/>
            <a:ext cx="21336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16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and 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</a:t>
            </a:r>
          </a:p>
          <a:p>
            <a:r>
              <a:rPr lang="en-US" dirty="0" smtClean="0"/>
              <a:t>First</a:t>
            </a:r>
          </a:p>
          <a:p>
            <a:r>
              <a:rPr lang="en-US" dirty="0" err="1" smtClean="0"/>
              <a:t>FirstOrDefault</a:t>
            </a:r>
            <a:endParaRPr lang="en-US" dirty="0" smtClean="0"/>
          </a:p>
          <a:p>
            <a:r>
              <a:rPr lang="en-US" dirty="0" smtClean="0"/>
              <a:t>Select</a:t>
            </a:r>
          </a:p>
          <a:p>
            <a:r>
              <a:rPr lang="en-US" dirty="0" err="1" smtClean="0"/>
              <a:t>OrderBy</a:t>
            </a:r>
            <a:r>
              <a:rPr lang="en-US" dirty="0" smtClean="0"/>
              <a:t> </a:t>
            </a:r>
          </a:p>
          <a:p>
            <a:r>
              <a:rPr lang="en-US" dirty="0" smtClean="0"/>
              <a:t>Count</a:t>
            </a:r>
            <a:endParaRPr lang="en-US" dirty="0"/>
          </a:p>
        </p:txBody>
      </p:sp>
      <p:pic>
        <p:nvPicPr>
          <p:cNvPr id="4" name="Picture 2" descr="http://cache3.asset-cache.net/gc/105784104-confused-woman-reading-do-it-yourself-book-gettyimages.jpg?v=1&amp;c=IWSAsset&amp;k=2&amp;d=PFu0CgyoKHUCsd0O4OcGx8UJaWRZ4aRdY2rkMhtiRkk%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72" y="2313517"/>
            <a:ext cx="4352925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68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for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</a:t>
            </a:r>
            <a:r>
              <a:rPr lang="en-US" dirty="0" err="1" smtClean="0"/>
              <a:t>LINQPad</a:t>
            </a:r>
            <a:endParaRPr lang="en-US" dirty="0" smtClean="0"/>
          </a:p>
          <a:p>
            <a:r>
              <a:rPr lang="en-US" dirty="0" smtClean="0"/>
              <a:t>Run through the getting started exercises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848693"/>
            <a:ext cx="5105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281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is LINQ?</a:t>
            </a:r>
          </a:p>
          <a:p>
            <a:r>
              <a:rPr lang="en-US" dirty="0" smtClean="0"/>
              <a:t>Why does LINQ work with?</a:t>
            </a:r>
          </a:p>
          <a:p>
            <a:r>
              <a:rPr lang="en-US" dirty="0" smtClean="0"/>
              <a:t>What are the two ways to use LINQ?</a:t>
            </a:r>
          </a:p>
          <a:p>
            <a:r>
              <a:rPr lang="en-US" dirty="0" smtClean="0"/>
              <a:t>Describe the syntax of LINQ?</a:t>
            </a:r>
          </a:p>
          <a:p>
            <a:r>
              <a:rPr lang="en-US" dirty="0" smtClean="0"/>
              <a:t>What is projection?</a:t>
            </a:r>
          </a:p>
          <a:p>
            <a:r>
              <a:rPr lang="en-US" dirty="0" smtClean="0"/>
              <a:t>What items can be projected?</a:t>
            </a:r>
          </a:p>
          <a:p>
            <a:r>
              <a:rPr lang="en-US" dirty="0" smtClean="0"/>
              <a:t>What are the limits of anonymous functions?</a:t>
            </a:r>
          </a:p>
          <a:p>
            <a:r>
              <a:rPr lang="en-US" dirty="0" smtClean="0"/>
              <a:t>What are common LINQ functions?</a:t>
            </a:r>
            <a:endParaRPr lang="en-US" dirty="0"/>
          </a:p>
        </p:txBody>
      </p:sp>
      <p:pic>
        <p:nvPicPr>
          <p:cNvPr id="65538" name="Picture 2" descr="http://esol.britishcouncil.org/sites/esol/files/linking_chain_iStock_000019052667XSmall.jpg?13413185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744" y="2028422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49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and 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add a new row?</a:t>
            </a:r>
          </a:p>
          <a:p>
            <a:r>
              <a:rPr lang="en-US" dirty="0" smtClean="0"/>
              <a:t>How does this change if you have an ID?</a:t>
            </a:r>
          </a:p>
          <a:p>
            <a:r>
              <a:rPr lang="en-US" dirty="0" smtClean="0"/>
              <a:t>How does it change if there is a foreign key?</a:t>
            </a:r>
          </a:p>
          <a:p>
            <a:r>
              <a:rPr lang="en-US" dirty="0" smtClean="0"/>
              <a:t>How do you use the seed function?</a:t>
            </a:r>
            <a:endParaRPr lang="en-US" dirty="0"/>
          </a:p>
        </p:txBody>
      </p:sp>
      <p:pic>
        <p:nvPicPr>
          <p:cNvPr id="62466" name="Picture 2" descr="http://esol.britishcouncil.org/sites/esol/files/linking_chain_iStock_000019052667XSmall.jpg?13413185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228" y="3018368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59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Everyone let’s make a new MVC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590" y="2111037"/>
            <a:ext cx="7290818" cy="44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7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product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279" y="2082923"/>
            <a:ext cx="6240683" cy="2715726"/>
          </a:xfrm>
          <a:prstGeom prst="rect">
            <a:avLst/>
          </a:prstGeom>
        </p:spPr>
      </p:pic>
      <p:pic>
        <p:nvPicPr>
          <p:cNvPr id="66562" name="Picture 2" descr="http://southoftheborder.files.wordpress.com/2008/09/hair-g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032" y="4584421"/>
            <a:ext cx="4696496" cy="263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95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about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did I not include the id?</a:t>
            </a:r>
          </a:p>
          <a:p>
            <a:r>
              <a:rPr lang="en-US" dirty="0" smtClean="0"/>
              <a:t>What happens if I run it again?</a:t>
            </a:r>
          </a:p>
          <a:p>
            <a:r>
              <a:rPr lang="en-US" dirty="0" smtClean="0"/>
              <a:t>Why did I not create a product first?</a:t>
            </a:r>
            <a:endParaRPr lang="en-US" dirty="0"/>
          </a:p>
        </p:txBody>
      </p:sp>
      <p:pic>
        <p:nvPicPr>
          <p:cNvPr id="67588" name="Picture 4" descr="http://pixabay.com/static/uploads/photo/2014/08/29/20/52/barbary-ape-431299_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583" y="2187575"/>
            <a:ext cx="6096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25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Seed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47" y="2556932"/>
            <a:ext cx="6402009" cy="2830122"/>
          </a:xfrm>
          <a:prstGeom prst="rect">
            <a:avLst/>
          </a:prstGeom>
        </p:spPr>
      </p:pic>
      <p:pic>
        <p:nvPicPr>
          <p:cNvPr id="68610" name="Picture 2" descr="http://upload.wikimedia.org/wikipedia/commons/b/b7/KoreanPineSeed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262" y="1634065"/>
            <a:ext cx="3657600" cy="43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20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by doing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product via a controller</a:t>
            </a:r>
          </a:p>
          <a:p>
            <a:r>
              <a:rPr lang="en-US" dirty="0" smtClean="0"/>
              <a:t>Create a function inserts the name of the id as a new category</a:t>
            </a:r>
          </a:p>
          <a:p>
            <a:r>
              <a:rPr lang="en-US" dirty="0" smtClean="0"/>
              <a:t>Create a LINQ statement to return the first row of the category table when sorted by </a:t>
            </a:r>
            <a:r>
              <a:rPr lang="en-US" dirty="0" err="1" smtClean="0"/>
              <a:t>categoryname</a:t>
            </a:r>
            <a:endParaRPr lang="en-US" dirty="0"/>
          </a:p>
        </p:txBody>
      </p:sp>
      <p:pic>
        <p:nvPicPr>
          <p:cNvPr id="69634" name="Picture 2" descr="http://adventurejay.com/blog/images/IMG_176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589" y="289832"/>
            <a:ext cx="3584620" cy="268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41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and 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add a new row?</a:t>
            </a:r>
          </a:p>
          <a:p>
            <a:r>
              <a:rPr lang="en-US" dirty="0" smtClean="0"/>
              <a:t>How does this change if you have an ID?</a:t>
            </a:r>
          </a:p>
          <a:p>
            <a:r>
              <a:rPr lang="en-US" dirty="0" smtClean="0"/>
              <a:t>How does it change if there is a </a:t>
            </a:r>
            <a:r>
              <a:rPr lang="en-US" smtClean="0"/>
              <a:t>foreign key?</a:t>
            </a:r>
            <a:endParaRPr lang="en-US" dirty="0" smtClean="0"/>
          </a:p>
          <a:p>
            <a:r>
              <a:rPr lang="en-US" dirty="0" smtClean="0"/>
              <a:t>How do you use the seed function?</a:t>
            </a:r>
            <a:endParaRPr lang="en-US" dirty="0"/>
          </a:p>
        </p:txBody>
      </p:sp>
      <p:pic>
        <p:nvPicPr>
          <p:cNvPr id="4" name="Picture 2" descr="http://esol.britishcouncil.org/sites/esol/files/linking_chain_iStock_000019052667XSmall.jpg?13413185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228" y="3018368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07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and MVC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scaffolding?</a:t>
            </a:r>
          </a:p>
          <a:p>
            <a:r>
              <a:rPr lang="en-US" dirty="0" smtClean="0"/>
              <a:t>What options can you use with scaffolding?</a:t>
            </a:r>
          </a:p>
          <a:p>
            <a:r>
              <a:rPr lang="en-US" dirty="0" smtClean="0"/>
              <a:t>What is the difference between </a:t>
            </a:r>
            <a:r>
              <a:rPr lang="en-US" dirty="0" err="1" smtClean="0"/>
              <a:t>TextBox</a:t>
            </a:r>
            <a:r>
              <a:rPr lang="en-US" dirty="0" smtClean="0"/>
              <a:t> vs. </a:t>
            </a:r>
            <a:r>
              <a:rPr lang="en-US" dirty="0" err="1" smtClean="0"/>
              <a:t>TextBoxFor</a:t>
            </a:r>
            <a:r>
              <a:rPr lang="en-US" dirty="0" smtClean="0"/>
              <a:t>?</a:t>
            </a:r>
          </a:p>
          <a:p>
            <a:r>
              <a:rPr lang="en-US" dirty="0"/>
              <a:t>How are lists implemented in views?</a:t>
            </a:r>
          </a:p>
          <a:p>
            <a:endParaRPr lang="en-US" dirty="0"/>
          </a:p>
        </p:txBody>
      </p:sp>
      <p:pic>
        <p:nvPicPr>
          <p:cNvPr id="70660" name="Picture 4" descr="http://upload.wikimedia.org/wikipedia/commons/f/f0/Scaff_t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624" y="4108361"/>
            <a:ext cx="3666185" cy="274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23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Invoking the scaffolding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381" y="271857"/>
            <a:ext cx="9095238" cy="6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8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671" y="2556932"/>
            <a:ext cx="5714286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8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through the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</a:t>
            </a:r>
          </a:p>
          <a:p>
            <a:r>
              <a:rPr lang="en-US" dirty="0" smtClean="0"/>
              <a:t>Details</a:t>
            </a:r>
          </a:p>
          <a:p>
            <a:r>
              <a:rPr lang="en-US" dirty="0" smtClean="0"/>
              <a:t>Create</a:t>
            </a:r>
          </a:p>
          <a:p>
            <a:r>
              <a:rPr lang="en-US" dirty="0" smtClean="0"/>
              <a:t>Edit</a:t>
            </a:r>
            <a:endParaRPr lang="en-US" dirty="0"/>
          </a:p>
        </p:txBody>
      </p:sp>
      <p:pic>
        <p:nvPicPr>
          <p:cNvPr id="72706" name="Picture 2" descr="http://upload.wikimedia.org/wikipedia/commons/thumb/a/a4/Researcher_looking_through_microscope.jpg/947px-Researcher_looking_through_microscop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088" y="2173355"/>
            <a:ext cx="5776509" cy="468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69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by doing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scaffolding for products and categories</a:t>
            </a:r>
          </a:p>
          <a:p>
            <a:r>
              <a:rPr lang="en-US" dirty="0" smtClean="0"/>
              <a:t>Look through all of the code</a:t>
            </a:r>
            <a:endParaRPr lang="en-US" dirty="0"/>
          </a:p>
        </p:txBody>
      </p:sp>
      <p:pic>
        <p:nvPicPr>
          <p:cNvPr id="73730" name="Picture 2" descr="http://upload.wikimedia.org/wikipedia/commons/8/86/Do_it_Best_Corp_McDaniels_Do_it_Center_Exteri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513" y="3400023"/>
            <a:ext cx="4238298" cy="317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67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333" y="690905"/>
            <a:ext cx="7333333" cy="5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0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and MVC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scaffolding?</a:t>
            </a:r>
          </a:p>
          <a:p>
            <a:r>
              <a:rPr lang="en-US" dirty="0" smtClean="0"/>
              <a:t>What options can you use with scaffolding?</a:t>
            </a:r>
          </a:p>
          <a:p>
            <a:r>
              <a:rPr lang="en-US" dirty="0"/>
              <a:t>What is the difference between </a:t>
            </a:r>
            <a:r>
              <a:rPr lang="en-US" dirty="0" err="1"/>
              <a:t>TextBox</a:t>
            </a:r>
            <a:r>
              <a:rPr lang="en-US" dirty="0"/>
              <a:t> vs. </a:t>
            </a:r>
            <a:r>
              <a:rPr lang="en-US" dirty="0" err="1"/>
              <a:t>TextBoxFor</a:t>
            </a:r>
            <a:r>
              <a:rPr lang="en-US" dirty="0"/>
              <a:t>?</a:t>
            </a:r>
          </a:p>
          <a:p>
            <a:r>
              <a:rPr lang="en-US" dirty="0" smtClean="0"/>
              <a:t>How are lists implemented in views?</a:t>
            </a:r>
          </a:p>
        </p:txBody>
      </p:sp>
      <p:pic>
        <p:nvPicPr>
          <p:cNvPr id="4" name="Picture 4" descr="http://upload.wikimedia.org/wikipedia/commons/f/f0/Scaff_t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624" y="4108361"/>
            <a:ext cx="3666185" cy="274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6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What is the difference between a scripting language and a compiled language?</a:t>
            </a:r>
          </a:p>
          <a:p>
            <a:r>
              <a:rPr lang="en-US" dirty="0" smtClean="0"/>
              <a:t>What is the difference between strongly typed vs </a:t>
            </a:r>
          </a:p>
          <a:p>
            <a:r>
              <a:rPr lang="en-US" dirty="0" smtClean="0"/>
              <a:t>What is the function that you should implement all jQuery functions inside of?</a:t>
            </a:r>
          </a:p>
          <a:p>
            <a:r>
              <a:rPr lang="en-US" dirty="0" smtClean="0"/>
              <a:t>What 3 types of selectors can be used with jQuery?</a:t>
            </a:r>
          </a:p>
          <a:p>
            <a:r>
              <a:rPr lang="en-US" dirty="0" smtClean="0"/>
              <a:t>How do you get/set a form value?</a:t>
            </a:r>
          </a:p>
          <a:p>
            <a:r>
              <a:rPr lang="en-US" dirty="0" smtClean="0"/>
              <a:t>How do you get/set html?</a:t>
            </a:r>
          </a:p>
          <a:p>
            <a:r>
              <a:rPr lang="en-US" dirty="0" smtClean="0"/>
              <a:t>How do you call another page with jQuery?</a:t>
            </a:r>
            <a:endParaRPr lang="en-US" dirty="0"/>
          </a:p>
        </p:txBody>
      </p:sp>
      <p:pic>
        <p:nvPicPr>
          <p:cNvPr id="74762" name="Picture 10" descr="http://pixabay.com/static/uploads/photo/2012/04/02/16/13/question-24851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69" y="-27310"/>
            <a:ext cx="2876931" cy="287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49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and jQuery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is the language</a:t>
            </a:r>
          </a:p>
          <a:p>
            <a:r>
              <a:rPr lang="en-US" dirty="0" smtClean="0"/>
              <a:t>jQuery is the most important library on the web</a:t>
            </a:r>
          </a:p>
          <a:p>
            <a:r>
              <a:rPr lang="en-US" dirty="0" smtClean="0"/>
              <a:t>Used for DOM manipulation</a:t>
            </a:r>
            <a:endParaRPr lang="en-US" dirty="0"/>
          </a:p>
        </p:txBody>
      </p:sp>
      <p:pic>
        <p:nvPicPr>
          <p:cNvPr id="82946" name="Picture 2" descr="http://precision-software.com/wp-content/uploads/2014/04/jQurer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422" y="2792458"/>
            <a:ext cx="3539067" cy="353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58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Document.ready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642" y="2556932"/>
            <a:ext cx="5321268" cy="320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2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</a:t>
            </a:r>
          </a:p>
          <a:p>
            <a:r>
              <a:rPr lang="en-US" dirty="0" smtClean="0"/>
              <a:t>Id</a:t>
            </a:r>
          </a:p>
          <a:p>
            <a:r>
              <a:rPr lang="en-US" dirty="0" smtClean="0"/>
              <a:t>Tag</a:t>
            </a:r>
          </a:p>
          <a:p>
            <a:endParaRPr lang="en-US" dirty="0"/>
          </a:p>
        </p:txBody>
      </p:sp>
      <p:pic>
        <p:nvPicPr>
          <p:cNvPr id="83970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097" y="3308783"/>
            <a:ext cx="6667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23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val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val</a:t>
            </a:r>
            <a:r>
              <a:rPr lang="en-US" dirty="0" smtClean="0"/>
              <a:t>(“my value”)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4994" name="Picture 2" descr="http://www.famu.edu/cesta/main/assets/Image/Naval_Science_Images/Signing_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793" y="2665942"/>
            <a:ext cx="4829175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4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tml()</a:t>
            </a:r>
          </a:p>
          <a:p>
            <a:r>
              <a:rPr lang="en-US" dirty="0"/>
              <a:t>h</a:t>
            </a:r>
            <a:r>
              <a:rPr lang="en-US" dirty="0" smtClean="0"/>
              <a:t>tml(“new html”)</a:t>
            </a:r>
          </a:p>
          <a:p>
            <a:r>
              <a:rPr lang="en-US" dirty="0"/>
              <a:t>t</a:t>
            </a:r>
            <a:r>
              <a:rPr lang="en-US" dirty="0" smtClean="0"/>
              <a:t>ext()</a:t>
            </a:r>
          </a:p>
          <a:p>
            <a:r>
              <a:rPr lang="en-US" dirty="0"/>
              <a:t>t</a:t>
            </a:r>
            <a:r>
              <a:rPr lang="en-US" dirty="0" smtClean="0"/>
              <a:t>ext(“text”)</a:t>
            </a:r>
            <a:endParaRPr lang="en-US" dirty="0"/>
          </a:p>
        </p:txBody>
      </p:sp>
      <p:pic>
        <p:nvPicPr>
          <p:cNvPr id="86018" name="Picture 2" descr="http://www.containerhireaust.com.au/files/5013/1735/3570/Storage_Contain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048" y="2556932"/>
            <a:ext cx="42862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1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Asynronous</a:t>
            </a:r>
            <a:r>
              <a:rPr lang="en-US" dirty="0" smtClean="0"/>
              <a:t> </a:t>
            </a:r>
            <a:r>
              <a:rPr lang="en-US" dirty="0" err="1" smtClean="0"/>
              <a:t>Javascript</a:t>
            </a:r>
            <a:r>
              <a:rPr lang="en-US" dirty="0" smtClean="0"/>
              <a:t> and XML</a:t>
            </a:r>
          </a:p>
          <a:p>
            <a:r>
              <a:rPr lang="en-US" dirty="0" smtClean="0"/>
              <a:t>Not so much XML any more</a:t>
            </a:r>
            <a:endParaRPr lang="en-US" dirty="0"/>
          </a:p>
        </p:txBody>
      </p:sp>
      <p:pic>
        <p:nvPicPr>
          <p:cNvPr id="87044" name="Picture 4" descr="http://img1.wikia.nocookie.net/__cb20100820151706/logopedia/images/7/7d/Ajax_PG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279" y="2334347"/>
            <a:ext cx="3575482" cy="376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5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by doing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the user to enter a name</a:t>
            </a:r>
          </a:p>
          <a:p>
            <a:r>
              <a:rPr lang="en-US" dirty="0" smtClean="0"/>
              <a:t>Return the value via </a:t>
            </a:r>
            <a:r>
              <a:rPr lang="en-US" dirty="0" err="1" smtClean="0"/>
              <a:t>ajax</a:t>
            </a:r>
            <a:r>
              <a:rPr lang="en-US" dirty="0" smtClean="0"/>
              <a:t> to another part of the page</a:t>
            </a:r>
            <a:endParaRPr lang="en-US" dirty="0"/>
          </a:p>
        </p:txBody>
      </p:sp>
      <p:pic>
        <p:nvPicPr>
          <p:cNvPr id="88066" name="Picture 2" descr="http://sd.keepcalm-o-matic.co.uk/i/keep-calm-and-learn-by-doing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545" y="2950779"/>
            <a:ext cx="2739447" cy="319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04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What is the difference between a scripting language and a compiled language?</a:t>
            </a:r>
          </a:p>
          <a:p>
            <a:r>
              <a:rPr lang="en-US" dirty="0" smtClean="0"/>
              <a:t>What is the difference between strongly typed vs </a:t>
            </a:r>
          </a:p>
          <a:p>
            <a:r>
              <a:rPr lang="en-US" dirty="0" smtClean="0"/>
              <a:t>What is the function that you should implement all jQuery functions inside of?</a:t>
            </a:r>
          </a:p>
          <a:p>
            <a:r>
              <a:rPr lang="en-US" dirty="0" smtClean="0"/>
              <a:t>What 3 types of selectors can be used with jQuery?</a:t>
            </a:r>
          </a:p>
          <a:p>
            <a:r>
              <a:rPr lang="en-US" dirty="0" smtClean="0"/>
              <a:t>How do you get/set a form value?</a:t>
            </a:r>
          </a:p>
          <a:p>
            <a:r>
              <a:rPr lang="en-US" dirty="0" smtClean="0"/>
              <a:t>How do you get/set html?</a:t>
            </a:r>
          </a:p>
          <a:p>
            <a:r>
              <a:rPr lang="en-US" dirty="0" smtClean="0"/>
              <a:t>How do you call another page with jQuery?</a:t>
            </a:r>
            <a:endParaRPr lang="en-US" dirty="0"/>
          </a:p>
        </p:txBody>
      </p:sp>
      <p:pic>
        <p:nvPicPr>
          <p:cNvPr id="74762" name="Picture 10" descr="http://pixabay.com/static/uploads/photo/2012/04/02/16/13/question-24851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69" y="-27310"/>
            <a:ext cx="2876931" cy="287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36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Scripting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Compile right before running</a:t>
            </a:r>
          </a:p>
          <a:p>
            <a:r>
              <a:rPr lang="en-US" dirty="0" smtClean="0"/>
              <a:t>If doesn’t compile, stops execution</a:t>
            </a:r>
            <a:endParaRPr lang="en-US" dirty="0"/>
          </a:p>
        </p:txBody>
      </p:sp>
      <p:pic>
        <p:nvPicPr>
          <p:cNvPr id="76802" name="Picture 2" descr="http://upload.wikimedia.org/wikipedia/commons/2/2b/Aditya_Wirtandy_in_Balinese_and_Javanese_Scri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244290"/>
            <a:ext cx="4591050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9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</a:t>
            </a:r>
            <a:r>
              <a:rPr lang="en-US" dirty="0" smtClean="0"/>
              <a:t>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MVC Design Patterns</a:t>
            </a:r>
            <a:endParaRPr lang="en-US" baseline="0" dirty="0" smtClean="0"/>
          </a:p>
          <a:p>
            <a:r>
              <a:rPr lang="en-US" baseline="0" dirty="0" smtClean="0"/>
              <a:t>Basic MVC Insides</a:t>
            </a:r>
          </a:p>
          <a:p>
            <a:r>
              <a:rPr lang="en-US" dirty="0" smtClean="0"/>
              <a:t>Routing</a:t>
            </a:r>
          </a:p>
          <a:p>
            <a:r>
              <a:rPr lang="en-US" dirty="0" smtClean="0"/>
              <a:t>LINQ</a:t>
            </a:r>
          </a:p>
          <a:p>
            <a:r>
              <a:rPr lang="en-US" dirty="0" smtClean="0"/>
              <a:t>Entity Framework</a:t>
            </a:r>
          </a:p>
          <a:p>
            <a:r>
              <a:rPr lang="en-US" baseline="0" dirty="0" smtClean="0"/>
              <a:t>JavaScript</a:t>
            </a:r>
            <a:r>
              <a:rPr lang="en-US" dirty="0" smtClean="0"/>
              <a:t> and jQuery</a:t>
            </a:r>
          </a:p>
          <a:p>
            <a:endParaRPr lang="en-US" sz="2400" dirty="0" smtClean="0">
              <a:effectLst/>
            </a:endParaRPr>
          </a:p>
        </p:txBody>
      </p:sp>
      <p:pic>
        <p:nvPicPr>
          <p:cNvPr id="7172" name="Picture 4" descr="http://s7d5.scene7.com/is/image/wasserstrom/coverl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775" y="255693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9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Prime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create a unit test?</a:t>
            </a:r>
          </a:p>
          <a:p>
            <a:r>
              <a:rPr lang="en-US" dirty="0" smtClean="0"/>
              <a:t>What attributes do you need to use?</a:t>
            </a:r>
          </a:p>
          <a:p>
            <a:r>
              <a:rPr lang="en-US" dirty="0" smtClean="0"/>
              <a:t>What function can you use for most tests?</a:t>
            </a:r>
            <a:endParaRPr lang="en-US" dirty="0"/>
          </a:p>
        </p:txBody>
      </p:sp>
      <p:pic>
        <p:nvPicPr>
          <p:cNvPr id="90114" name="Picture 2" descr="http://www.magique.com.au/sydney-magicians-blog/wp-content/uploads/2014/01/thinking-gir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701" y="2937164"/>
            <a:ext cx="4249055" cy="283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07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44144"/>
            <a:ext cx="11386153" cy="545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1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Compiled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compiled into another form</a:t>
            </a:r>
          </a:p>
          <a:p>
            <a:r>
              <a:rPr lang="en-US" dirty="0" smtClean="0"/>
              <a:t>This other form is run</a:t>
            </a:r>
          </a:p>
          <a:p>
            <a:r>
              <a:rPr lang="en-US" dirty="0" smtClean="0"/>
              <a:t>Can’t run unless it compiles</a:t>
            </a:r>
            <a:endParaRPr lang="en-US" dirty="0"/>
          </a:p>
        </p:txBody>
      </p:sp>
      <p:pic>
        <p:nvPicPr>
          <p:cNvPr id="78850" name="Picture 2" descr="http://upload.wikimedia.org/wikipedia/commons/thumb/2/2e/A_schematic_description_of_the_notion_of_a_compiler_for_a_computer_language.png/463px-A_schematic_description_of_the_notion_of_a_compiler_for_a_computer_langu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167" y="2286000"/>
            <a:ext cx="44100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55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Strongly Typed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Must define type of variable</a:t>
            </a:r>
          </a:p>
          <a:p>
            <a:r>
              <a:rPr lang="en-US" dirty="0" smtClean="0"/>
              <a:t>Allocates memory</a:t>
            </a:r>
          </a:p>
          <a:p>
            <a:r>
              <a:rPr lang="en-US" dirty="0" smtClean="0"/>
              <a:t>Need to cast from type to type</a:t>
            </a:r>
            <a:endParaRPr lang="en-US" dirty="0"/>
          </a:p>
        </p:txBody>
      </p:sp>
      <p:pic>
        <p:nvPicPr>
          <p:cNvPr id="79874" name="Picture 2" descr="http://upload.wikimedia.org/wikipedia/commons/a/a2/The_Strong_Man_of_the_Police_School_(1906)_-_TIME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088" y="1996225"/>
            <a:ext cx="3912053" cy="538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35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Weakly typed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need to declare first</a:t>
            </a:r>
          </a:p>
          <a:p>
            <a:r>
              <a:rPr lang="en-US" dirty="0" smtClean="0"/>
              <a:t>Don’t need to cast (usually)</a:t>
            </a:r>
          </a:p>
          <a:p>
            <a:r>
              <a:rPr lang="en-US" dirty="0" smtClean="0"/>
              <a:t>Duck typed</a:t>
            </a:r>
            <a:endParaRPr lang="en-US" dirty="0"/>
          </a:p>
        </p:txBody>
      </p:sp>
      <p:pic>
        <p:nvPicPr>
          <p:cNvPr id="80898" name="Picture 2" descr="http://tonova.typepad.com/photos/uncategorized/2007/05/10/charlesatl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651" y="2895913"/>
            <a:ext cx="4648200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27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are these?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  <a:p>
            <a:r>
              <a:rPr lang="en-US" dirty="0" smtClean="0"/>
              <a:t>C#</a:t>
            </a:r>
          </a:p>
          <a:p>
            <a:r>
              <a:rPr lang="en-US" dirty="0" smtClean="0"/>
              <a:t>Java</a:t>
            </a:r>
          </a:p>
          <a:p>
            <a:r>
              <a:rPr lang="en-US" dirty="0" smtClean="0"/>
              <a:t>JavaScript</a:t>
            </a:r>
          </a:p>
          <a:p>
            <a:r>
              <a:rPr lang="en-US" dirty="0" smtClean="0"/>
              <a:t>Ruby</a:t>
            </a:r>
            <a:endParaRPr lang="en-US" dirty="0"/>
          </a:p>
        </p:txBody>
      </p:sp>
      <p:pic>
        <p:nvPicPr>
          <p:cNvPr id="81922" name="Picture 2" descr="http://www.allposters.com/IMAGES/PF_New/472008/4661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378" y="2073275"/>
            <a:ext cx="34194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06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Design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design pattern?</a:t>
            </a:r>
          </a:p>
          <a:p>
            <a:r>
              <a:rPr lang="en-US" dirty="0" smtClean="0"/>
              <a:t>What is the difference between an algorithm and a design pattern?</a:t>
            </a:r>
          </a:p>
          <a:p>
            <a:r>
              <a:rPr lang="en-US" dirty="0" smtClean="0"/>
              <a:t>What design patterns are commonly used with </a:t>
            </a:r>
            <a:r>
              <a:rPr lang="en-US" dirty="0" err="1" smtClean="0"/>
              <a:t>Asp.Net</a:t>
            </a:r>
            <a:r>
              <a:rPr lang="en-US" dirty="0" smtClean="0"/>
              <a:t> MVC?</a:t>
            </a:r>
          </a:p>
          <a:p>
            <a:r>
              <a:rPr lang="en-US" dirty="0" smtClean="0"/>
              <a:t>What is Model-View-Controller?</a:t>
            </a:r>
          </a:p>
          <a:p>
            <a:r>
              <a:rPr lang="en-US" dirty="0" smtClean="0"/>
              <a:t>What is Model-View-View-Model?</a:t>
            </a:r>
          </a:p>
          <a:p>
            <a:r>
              <a:rPr lang="en-US" dirty="0" smtClean="0"/>
              <a:t>What is a Data Repository?</a:t>
            </a:r>
          </a:p>
          <a:p>
            <a:endParaRPr lang="en-US" dirty="0"/>
          </a:p>
        </p:txBody>
      </p:sp>
      <p:pic>
        <p:nvPicPr>
          <p:cNvPr id="8194" name="Picture 2" descr="http://todaycut.com/wp-content/uploads/2013/11/Fashion-Designer-Job-Descrip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018" y="4170219"/>
            <a:ext cx="4041775" cy="268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96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Recipe</a:t>
            </a:r>
          </a:p>
          <a:p>
            <a:r>
              <a:rPr lang="en-US" dirty="0" smtClean="0"/>
              <a:t>Step by Step plan</a:t>
            </a:r>
          </a:p>
          <a:p>
            <a:r>
              <a:rPr lang="en-US" dirty="0" smtClean="0"/>
              <a:t>Computer Science is study of these</a:t>
            </a:r>
            <a:endParaRPr lang="en-US" dirty="0"/>
          </a:p>
        </p:txBody>
      </p:sp>
      <p:pic>
        <p:nvPicPr>
          <p:cNvPr id="2050" name="Picture 2" descr="http://www.blenderbabes.com/wp-content/uploads/recip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893" y="2058987"/>
            <a:ext cx="4333875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07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</a:t>
            </a:r>
            <a:r>
              <a:rPr lang="en-US" baseline="0" dirty="0" smtClean="0"/>
              <a:t> AM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Developer Principal</a:t>
            </a:r>
            <a:r>
              <a:rPr lang="en-US" baseline="0" dirty="0" smtClean="0"/>
              <a:t> at U of A</a:t>
            </a:r>
          </a:p>
          <a:p>
            <a:r>
              <a:rPr lang="en-US" baseline="0" dirty="0" smtClean="0"/>
              <a:t>Over 22 years in software</a:t>
            </a:r>
          </a:p>
          <a:p>
            <a:r>
              <a:rPr lang="en-US" baseline="0" dirty="0" smtClean="0"/>
              <a:t>Started with ASP in 1997</a:t>
            </a:r>
          </a:p>
          <a:p>
            <a:r>
              <a:rPr lang="en-US" baseline="0" dirty="0" smtClean="0"/>
              <a:t>Scholarship Universe</a:t>
            </a:r>
          </a:p>
          <a:p>
            <a:r>
              <a:rPr lang="en-US" baseline="0" dirty="0" err="1" smtClean="0"/>
              <a:t>CodeWryte@twitter</a:t>
            </a:r>
            <a:endParaRPr lang="en-US" baseline="0" dirty="0" smtClean="0"/>
          </a:p>
          <a:p>
            <a:r>
              <a:rPr lang="en-US" baseline="0" dirty="0" err="1" smtClean="0"/>
              <a:t>dmerson@github</a:t>
            </a:r>
            <a:endParaRPr lang="en-US" baseline="0" dirty="0" smtClean="0"/>
          </a:p>
          <a:p>
            <a:r>
              <a:rPr lang="en-US" baseline="0" dirty="0" smtClean="0"/>
              <a:t>Working on book Virtue of Being Wrong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0" y="2692400"/>
            <a:ext cx="3037840" cy="303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1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a blue print</a:t>
            </a:r>
          </a:p>
          <a:p>
            <a:r>
              <a:rPr lang="en-US" dirty="0" smtClean="0"/>
              <a:t>Structured association of objects and associations and actions to achieve a goal</a:t>
            </a:r>
          </a:p>
          <a:p>
            <a:r>
              <a:rPr lang="en-US" dirty="0" smtClean="0"/>
              <a:t>Mostly for object oriented programming</a:t>
            </a:r>
          </a:p>
          <a:p>
            <a:endParaRPr lang="en-US" dirty="0"/>
          </a:p>
        </p:txBody>
      </p:sp>
      <p:pic>
        <p:nvPicPr>
          <p:cNvPr id="3074" name="Picture 2" descr="http://www.scott-sherwood.com/wp-content/uploads/2011/10/Tutorial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266" y="3740727"/>
            <a:ext cx="2985316" cy="298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66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View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Schema</a:t>
            </a:r>
          </a:p>
          <a:p>
            <a:r>
              <a:rPr lang="en-US" dirty="0" smtClean="0"/>
              <a:t>View</a:t>
            </a:r>
          </a:p>
          <a:p>
            <a:pPr lvl="1"/>
            <a:r>
              <a:rPr lang="en-US" dirty="0" smtClean="0"/>
              <a:t>Human Interface</a:t>
            </a:r>
          </a:p>
          <a:p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Logic and match maker</a:t>
            </a:r>
            <a:endParaRPr lang="en-US" dirty="0"/>
          </a:p>
        </p:txBody>
      </p:sp>
      <p:pic>
        <p:nvPicPr>
          <p:cNvPr id="4098" name="Picture 2" descr="http://techknowfreak.com/wp-content/uploads/Model-View-Controller-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184" y="2285999"/>
            <a:ext cx="6909785" cy="431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04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View </a:t>
            </a:r>
            <a:r>
              <a:rPr lang="en-US" dirty="0" err="1" smtClean="0"/>
              <a:t>ViewModel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WPF</a:t>
            </a:r>
          </a:p>
          <a:p>
            <a:r>
              <a:rPr lang="en-US" dirty="0" err="1" smtClean="0"/>
              <a:t>AngularJS</a:t>
            </a:r>
            <a:endParaRPr lang="en-US" dirty="0" smtClean="0"/>
          </a:p>
          <a:p>
            <a:r>
              <a:rPr lang="en-US" dirty="0" smtClean="0"/>
              <a:t>Kendo UI</a:t>
            </a:r>
          </a:p>
          <a:p>
            <a:r>
              <a:rPr lang="en-US" dirty="0" smtClean="0"/>
              <a:t>Data Binding </a:t>
            </a:r>
          </a:p>
          <a:p>
            <a:r>
              <a:rPr lang="en-US" dirty="0" smtClean="0"/>
              <a:t>UI Elements are bound to View Model</a:t>
            </a:r>
          </a:p>
          <a:p>
            <a:r>
              <a:rPr lang="en-US" dirty="0" smtClean="0"/>
              <a:t>Not event driven</a:t>
            </a:r>
            <a:endParaRPr lang="en-US" dirty="0"/>
          </a:p>
        </p:txBody>
      </p:sp>
      <p:pic>
        <p:nvPicPr>
          <p:cNvPr id="5122" name="Picture 2" descr="http://blogs.msdn.com/blogfiles/dphill/WindowsLiveWriter/CollectionsAndViewModels_EE56/ViewModel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395" y="2556932"/>
            <a:ext cx="60960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01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Entity Framework</a:t>
            </a:r>
          </a:p>
          <a:p>
            <a:r>
              <a:rPr lang="en-US" dirty="0" smtClean="0"/>
              <a:t>Database</a:t>
            </a:r>
          </a:p>
          <a:p>
            <a:r>
              <a:rPr lang="en-US" dirty="0" smtClean="0"/>
              <a:t>Tables</a:t>
            </a:r>
          </a:p>
          <a:p>
            <a:r>
              <a:rPr lang="en-US" dirty="0" smtClean="0"/>
              <a:t>Query the tables</a:t>
            </a:r>
            <a:endParaRPr lang="en-US" dirty="0"/>
          </a:p>
        </p:txBody>
      </p:sp>
      <p:pic>
        <p:nvPicPr>
          <p:cNvPr id="6146" name="Picture 2" descr="https://lh3.googleusercontent.com/-qi-NuuwrYLk/UQky4BhNfmI/AAAAAAAACGY/1jravXBHLzg/s566/Repository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547" y="2556932"/>
            <a:ext cx="53911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7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they fit together?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MVC is backend</a:t>
            </a:r>
          </a:p>
          <a:p>
            <a:r>
              <a:rPr lang="en-US" dirty="0" smtClean="0"/>
              <a:t>If you need data  can use EF</a:t>
            </a:r>
          </a:p>
          <a:p>
            <a:r>
              <a:rPr lang="en-US" dirty="0" smtClean="0"/>
              <a:t>If you want binding you can use </a:t>
            </a:r>
            <a:r>
              <a:rPr lang="en-US" dirty="0" err="1" smtClean="0"/>
              <a:t>AngularJS</a:t>
            </a:r>
            <a:r>
              <a:rPr lang="en-US" dirty="0" smtClean="0"/>
              <a:t> or Kendo UI</a:t>
            </a:r>
            <a:endParaRPr lang="en-US" dirty="0"/>
          </a:p>
        </p:txBody>
      </p:sp>
      <p:pic>
        <p:nvPicPr>
          <p:cNvPr id="7170" name="Picture 2" descr="http://ultimaker.ipbhost.com/uploads/gallery/album_959/gallery_35373_959_12749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239" y="2153932"/>
            <a:ext cx="3097139" cy="412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98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Design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design pattern?</a:t>
            </a:r>
          </a:p>
          <a:p>
            <a:r>
              <a:rPr lang="en-US" dirty="0" smtClean="0"/>
              <a:t>What is the difference between an algorithm and a design pattern?</a:t>
            </a:r>
          </a:p>
          <a:p>
            <a:r>
              <a:rPr lang="en-US" dirty="0" smtClean="0"/>
              <a:t>What design patterns are commonly used with </a:t>
            </a:r>
            <a:r>
              <a:rPr lang="en-US" dirty="0" err="1" smtClean="0"/>
              <a:t>Asp.Net</a:t>
            </a:r>
            <a:r>
              <a:rPr lang="en-US" dirty="0" smtClean="0"/>
              <a:t> MVC?</a:t>
            </a:r>
          </a:p>
          <a:p>
            <a:r>
              <a:rPr lang="en-US" dirty="0" smtClean="0"/>
              <a:t>What is Model-View-Controller?</a:t>
            </a:r>
          </a:p>
          <a:p>
            <a:r>
              <a:rPr lang="en-US" dirty="0" smtClean="0"/>
              <a:t>What is Model-View-View-Model?</a:t>
            </a:r>
          </a:p>
          <a:p>
            <a:r>
              <a:rPr lang="en-US" dirty="0" smtClean="0"/>
              <a:t>What is a Data Repository?</a:t>
            </a:r>
          </a:p>
          <a:p>
            <a:endParaRPr lang="en-US" dirty="0"/>
          </a:p>
        </p:txBody>
      </p:sp>
      <p:pic>
        <p:nvPicPr>
          <p:cNvPr id="4" name="Picture 2" descr="http://todaycut.com/wp-content/uploads/2013/11/Fashion-Designer-Job-Descrip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018" y="4170219"/>
            <a:ext cx="4041775" cy="268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75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for MVC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an Interface in OOP?</a:t>
            </a:r>
          </a:p>
          <a:p>
            <a:r>
              <a:rPr lang="en-US" dirty="0" smtClean="0"/>
              <a:t>How do you implement an interface?</a:t>
            </a:r>
          </a:p>
          <a:p>
            <a:r>
              <a:rPr lang="en-US" dirty="0" smtClean="0"/>
              <a:t>What is an Abstract Class?</a:t>
            </a:r>
          </a:p>
          <a:p>
            <a:r>
              <a:rPr lang="en-US" dirty="0" smtClean="0"/>
              <a:t>How do you implement an abstract class?</a:t>
            </a:r>
          </a:p>
          <a:p>
            <a:r>
              <a:rPr lang="en-US" dirty="0" smtClean="0"/>
              <a:t>What do you need to create a controller in MVC?</a:t>
            </a:r>
          </a:p>
        </p:txBody>
      </p:sp>
      <p:pic>
        <p:nvPicPr>
          <p:cNvPr id="9218" name="Picture 2" descr="https://www3.ntu.edu.sg/home/ehchua/programming/cpp/images/OOP_ClassExamp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293" y="2864224"/>
            <a:ext cx="4232856" cy="347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56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interface?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Required pattern</a:t>
            </a:r>
          </a:p>
          <a:p>
            <a:r>
              <a:rPr lang="en-US" dirty="0" smtClean="0"/>
              <a:t>You have to implement your own  versions</a:t>
            </a:r>
          </a:p>
          <a:p>
            <a:r>
              <a:rPr lang="en-US" dirty="0" smtClean="0"/>
              <a:t>Usually starts with the letter I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268" name="Picture 4" descr="http://subaqua-old.web.cern.ch/subaqua-old/Techniques/suunto/images/PhotoInterfa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200" y="2871988"/>
            <a:ext cx="4169893" cy="312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4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IDisposable</a:t>
            </a:r>
            <a:endParaRPr lang="en-US" dirty="0"/>
          </a:p>
          <a:p>
            <a:r>
              <a:rPr lang="en-US" dirty="0" err="1" smtClean="0"/>
              <a:t>IComponent</a:t>
            </a:r>
            <a:endParaRPr lang="en-US" dirty="0" smtClean="0"/>
          </a:p>
          <a:p>
            <a:r>
              <a:rPr lang="en-US" dirty="0" err="1" smtClean="0"/>
              <a:t>IHttpHandler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670" y="2973514"/>
            <a:ext cx="7035927" cy="273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0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Implementing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386360"/>
            <a:ext cx="9489955" cy="3383375"/>
          </a:xfrm>
          <a:prstGeom prst="rect">
            <a:avLst/>
          </a:prstGeom>
        </p:spPr>
      </p:pic>
      <p:pic>
        <p:nvPicPr>
          <p:cNvPr id="15362" name="Picture 2" descr="http://ia.media-imdb.com/images/M/MV5BNTUzMTk4NDU2MV5BMl5BanBnXkFtZTcwMjk4ODgzNA@@._V1_SY317_CR33,0,214,317_AL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998" y="3021243"/>
            <a:ext cx="20383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27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</a:t>
            </a:r>
            <a:r>
              <a:rPr lang="en-US" baseline="0" dirty="0" smtClean="0"/>
              <a:t> are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name</a:t>
            </a:r>
          </a:p>
          <a:p>
            <a:r>
              <a:rPr lang="en-US" dirty="0" smtClean="0"/>
              <a:t>What you do</a:t>
            </a:r>
          </a:p>
          <a:p>
            <a:r>
              <a:rPr lang="en-US" dirty="0" smtClean="0"/>
              <a:t>MVC Experience</a:t>
            </a:r>
          </a:p>
          <a:p>
            <a:r>
              <a:rPr lang="en-US" dirty="0" smtClean="0"/>
              <a:t>Something fun about you</a:t>
            </a:r>
          </a:p>
        </p:txBody>
      </p:sp>
      <p:pic>
        <p:nvPicPr>
          <p:cNvPr id="1026" name="Picture 2" descr="http://upload.wikimedia.org/wikipedia/en/7/75/Who_Are_You_album_co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39" y="2285999"/>
            <a:ext cx="4411345" cy="445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64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abstract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 already implemented details</a:t>
            </a:r>
          </a:p>
          <a:p>
            <a:r>
              <a:rPr lang="en-US" dirty="0" smtClean="0"/>
              <a:t>But you can’t create it with New</a:t>
            </a:r>
          </a:p>
          <a:p>
            <a:endParaRPr lang="en-US" dirty="0"/>
          </a:p>
        </p:txBody>
      </p:sp>
      <p:pic>
        <p:nvPicPr>
          <p:cNvPr id="12290" name="Picture 2" descr="https://encrypted-tbn1.gstatic.com/images?q=tbn:ANd9GcSdqMQgp6HMS5EF_odLETT9YYs_oV1_8tiNf9GO_1_i_pL561tRrTSlL53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597" y="2556932"/>
            <a:ext cx="2769000" cy="371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00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implement an abstract class?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02" y="2766721"/>
            <a:ext cx="7924202" cy="2684962"/>
          </a:xfrm>
          <a:prstGeom prst="rect">
            <a:avLst/>
          </a:prstGeom>
        </p:spPr>
      </p:pic>
      <p:pic>
        <p:nvPicPr>
          <p:cNvPr id="13318" name="Picture 6" descr="https://encrypted-tbn1.gstatic.com/images?q=tbn:ANd9GcQpFqc-T1iNgIuaRfsmKV_4jfWKjsGyV5VbIy0Fd8ofWbPH20ASUg0BaT8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964" y="2285999"/>
            <a:ext cx="269557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21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960" y="2285999"/>
            <a:ext cx="5944756" cy="4044202"/>
          </a:xfrm>
          <a:prstGeom prst="rect">
            <a:avLst/>
          </a:prstGeom>
        </p:spPr>
      </p:pic>
      <p:pic>
        <p:nvPicPr>
          <p:cNvPr id="14340" name="Picture 4" descr="https://encrypted-tbn3.gstatic.com/images?q=tbn:ANd9GcQz1RCOX9yl-5epxm2h-zormdsLkqthTYyElGWjacFtRG_AqhDrWulyFa1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657" y="2556932"/>
            <a:ext cx="2257425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implement an 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701032"/>
            <a:ext cx="6107089" cy="2334608"/>
          </a:xfrm>
          <a:prstGeom prst="rect">
            <a:avLst/>
          </a:prstGeom>
        </p:spPr>
      </p:pic>
      <p:pic>
        <p:nvPicPr>
          <p:cNvPr id="16388" name="Picture 4" descr="http://s.hswstatic.com/gif/brain-computer-interface-1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958" y="2554422"/>
            <a:ext cx="38100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39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it!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5" y="2828688"/>
            <a:ext cx="6885714" cy="2390476"/>
          </a:xfrm>
          <a:prstGeom prst="rect">
            <a:avLst/>
          </a:prstGeom>
        </p:spPr>
      </p:pic>
      <p:pic>
        <p:nvPicPr>
          <p:cNvPr id="18434" name="Picture 2" descr="http://www.it4fans.ro/wp-content/uploads/2010/07/Brain-Bo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104" y="1786295"/>
            <a:ext cx="5000625" cy="395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68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 maybe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822" y="2535130"/>
            <a:ext cx="6838095" cy="3200000"/>
          </a:xfrm>
          <a:prstGeom prst="rect">
            <a:avLst/>
          </a:prstGeom>
        </p:spPr>
      </p:pic>
      <p:pic>
        <p:nvPicPr>
          <p:cNvPr id="17410" name="Picture 2" descr="http://blog.practicalethics.ox.ac.uk/wp-content/uploads/2012/12/Robotic-Arm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699" y="733001"/>
            <a:ext cx="455295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43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by doing…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interface for a classroom</a:t>
            </a:r>
          </a:p>
          <a:p>
            <a:pPr lvl="1"/>
            <a:r>
              <a:rPr lang="en-US" dirty="0" smtClean="0"/>
              <a:t>Number of chairs</a:t>
            </a:r>
          </a:p>
          <a:p>
            <a:pPr lvl="1"/>
            <a:r>
              <a:rPr lang="en-US" dirty="0" smtClean="0"/>
              <a:t>Teacher</a:t>
            </a:r>
          </a:p>
          <a:p>
            <a:pPr lvl="1"/>
            <a:r>
              <a:rPr lang="en-US" dirty="0" err="1" smtClean="0"/>
              <a:t>CurrentStudents</a:t>
            </a:r>
            <a:endParaRPr lang="en-US" dirty="0" smtClean="0"/>
          </a:p>
          <a:p>
            <a:r>
              <a:rPr lang="en-US" dirty="0" smtClean="0"/>
              <a:t>Create an abstract class that implements </a:t>
            </a:r>
            <a:r>
              <a:rPr lang="en-US" dirty="0" err="1" smtClean="0"/>
              <a:t>Iclassroom</a:t>
            </a:r>
            <a:endParaRPr lang="en-US" dirty="0" smtClean="0"/>
          </a:p>
          <a:p>
            <a:pPr lvl="1"/>
            <a:r>
              <a:rPr lang="en-US" dirty="0" smtClean="0"/>
              <a:t>Add a </a:t>
            </a:r>
            <a:r>
              <a:rPr lang="en-US" dirty="0" err="1" smtClean="0"/>
              <a:t>CurrentAvailableSeats</a:t>
            </a:r>
            <a:endParaRPr lang="en-US" dirty="0" smtClean="0"/>
          </a:p>
          <a:p>
            <a:r>
              <a:rPr lang="en-US" dirty="0" smtClean="0"/>
              <a:t>Implement the classroom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3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abstract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51" y="2119050"/>
            <a:ext cx="8611855" cy="365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create a controller by hand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722" y="2493381"/>
            <a:ext cx="5648114" cy="3382487"/>
          </a:xfrm>
          <a:prstGeom prst="rect">
            <a:avLst/>
          </a:prstGeom>
        </p:spPr>
      </p:pic>
      <p:pic>
        <p:nvPicPr>
          <p:cNvPr id="19462" name="Picture 6" descr="http://venturebeat.files.wordpress.com/2012/06/xbox-360-controll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777" y="2703720"/>
            <a:ext cx="4558172" cy="323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00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View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714" y="3248047"/>
            <a:ext cx="2028571" cy="3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10" y="2285999"/>
            <a:ext cx="4796306" cy="376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2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am going to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Use latest researching for long term learning</a:t>
            </a:r>
          </a:p>
        </p:txBody>
      </p:sp>
      <p:sp>
        <p:nvSpPr>
          <p:cNvPr id="5" name="AutoShape 4" descr="data:image/jpeg;base64,/9j/4AAQSkZJRgABAQAAAQABAAD/2wCEAAkGBxQTEhQUExQVFRUVFhcVFBUUFBUUFBcUFBUWFhQVFxQYHCggGBwlGxQUIjEhJSksLi4uFx8zODMsNygtLisBCgoKDg0OGxAQGywkICUsLCw0LCwsLCsrLDQvLCwsLDQsLCwsNCwsLCwsLCwsLCwsLCwsLCwsLCwsLCwsLCwsLP/AABEIAMIBAwMBIgACEQEDEQH/xAAcAAABBQEBAQAAAAAAAAAAAAAAAQIDBAUGBwj/xABDEAABAwEFBAgDBgQEBgMAAAABAAIRAwQFEiExQVFhcQYTIjKBkaGxUsHwFCNCctHhB4KSsjNTYqIVFiSzwvFUY4P/xAAaAQACAwEBAAAAAAAAAAAAAAAAAQIDBAUG/8QAMhEAAgIBAwIDBQgCAwAAAAAAAAECEQMEEiEFMRNBUTJhkaHBFBUiUnGBseHR8AZCYv/aAAwDAQACEQMRAD8A9ev+jjstob8VGqPNjgvn6mZz3gFe89IrbgsdpqDVtCoRzwEN9YXhdnpS4NHAe65+v4aRdpXabRq2P7ukXHU5/ost7pJJ2q5edonsDRuvNUFy4x8zSW7ZT+7p7848VUYcvrVad4timz62LLIz5j10Uo9gMu3d8qurFu75UC0LsJnrn8OLbSr2UU3kirQ7LhOrM8DvLL+Vbdvvex0Thc9mL4Qcbz/K2SvFbrcQ4wSMthIyngtq6y1ryTAyOfkt/wB6ShBRq2vgcyXTISm5cJP3HVXjfjqhig002fG8AvP5Wfh/m8lzVtqMYSR26jsi9xxO4mTp4KG8r4AyBgepSXHcNa1nGZp0T+I95w/0jbz0WXfqdbOn8PIvji0+jju7e/zKFptxe6Gy5xOQGfgANVcsnQy21YJpYA461XNZA3kEyB4L0G67mo2cRSYAfiObjzcr662HoyS/HL4HLy9bd/gj8R/Qro/RsFPUVK7x95U/8WTo33W7UqkmVz6e2q4aE+a6MNHGCqJhn1CWR3M3QUSsT7U/4ini2v3qXgSIfaoGxKCVj/bn7x5KG23yaVN9R5AaxpcctgS8GRKOpg3SOP8A4ydIMFNlkYe1U7dWNQwHsN8Tn4Bc90Zu3qqQkdt/aPL8I+t5WPZnvt1sfXq5icZ3AaMZ4ADyXb2ICZ1jSAsmRnT9mKiLb7rbVoOpHVwyO54zafAwuKszzm1whzCWvG2Rqu8FqE4ZE7pk+i5bpjY+qcLS0dkjDWj/AGuj0UIyoljlTOR6RXs5jurpmMpcdTnoFmWa/qrT2jjHEexCz7VWL3ucdXEn9lrdFLEHVesqD7qiC95Okjut5z7KDk7NZ1FkrFzQS1zSQDhcIMHQ8lYlZV2VH1HvrvJ7eTG7AwHLJaLnq+LsiKdycWpmJKXJgIApLPZ2vdhdkfwOGTmu2R+iYShjiCCNQZHMIE1aLhFqbl1bHx+PFhnjGxC6Oz16T2hxIBIkidDt9UKvko8SZ0nTe/SLI6nEGqWs8JxO9GnzXnVlrYCSNYy8dq6bp4cqPN59Gj5lcmNFyuq14+1eSRp6U3LTqTfdsWZUlGnicBvKibotK6KUku3ZDmVzJOkdEmvcdgc/ksq0CA36/EVp3vUya3xVK8mQGj/QPf8AdRg+wGFbu+VAprYe27moVqQiexOgn8p9wprTb9jcuKoyu5/hx0M+1PbXrgfZ2k4Wkx1rm8PhB84U4YnklSK55FBWyToF0DfagLTX7NKewx0y+PxEfDw2r0C2WHq4ggjZAgDcIXSyym0NaABpA0AVGsG7II4rvaReCqSOHrorN3fP6nPJFbrWQycMEbMwqq60ZJ9jgyi4umIhc70p6ZWexdl8vqESKbImNhcT3QtDo7fVO10G1qe3JzT3mOGrSkskW6Xcm8M1De1x6mkhCFIrBeffxSvg9iysOZh9SP8AY35+AXc3hbG0aT6rz2WNLjx3DxMDxXklytdarS+0VNji7P4j3RyA+SzajJtVG7Q4d0977L+TYuuxdTSYwAY3EYj/AKnLerXQ9oipVz+Bmnif2VSuA0MdMnrGGNwzXQWemajsR0XPNubI0znLZTZZn03uOFsFzidwkSsTpte7a1nbSova4VTLiDPYYRkY0l0eS2ulrWWhxYT920YTnqQZgeS5y19CmNbiZ1tOcgdhPisWXVwjLbY9Lq8EJrxbdd6X1OKN0vkAQZ3a+S3ra1r6jbNSgUKQDqkfjfxO3/2qlsuy0WY9Y12NoPebnH5mnRW7je6o1z2tlxP3mY12HkrcElPm00drJm0uSG/Df0NICMholQKNX/L9Qk6mr/l+oW3gy7kCUJvVVf8ALPmEj2VAJNN2WaA3IkaUoUVGoHNBG1SAoGPBQlyQgDXvW83VWtaTIZiIJ70kRBO0KgdEPKHLzE8kpu5O2dDHjjBVFUKFvWClhYBt1Pisy7rPidJ0Gq2ajsIJOxZ5u+CZj212KrHENTr5HaYOB9DATLC3FUB5lPvQ9qfDwEfOU13Q0cxaD2jzKjT6hzPMpkLUQL9w3W601m0xkNXu+FgOZ5nQc17BQa2m0NbDWtADQDGQ0XHdGrp6loLu+9pc/hmMLfAHzlbeAbls03UIaZNKNv1MWq6Zk1TTc6XobDq4+L/cldUjU+ZWFaGgMdkO6fZTVqzjhBIidgjOCt0Ot43FuUafl7zBPoORSSjK15v0+fJp/aW/EPMIbXacg5pO6VkvMeRPlH6prz2m8z/aVUuuu+YfP+i5/wDHlXE/l/Z5L0puqpUruxy2061Kbj/ibqlJ2hBEZcFU6G9In2KvDi5tNxw1W6QQYxRvC9Q6QXPTtVMtqZOBGCoO+wk6g/Jed3/cbm1Pv+y9rc3fgrBuj2n4o1HBRhq4ZLcbX8m+OinxBpP+PmeuNq4gCHuIMEEOMEHQiFoXefuxmTm7XPRxGq8b6N9OTZwKdRhfSb3SD22jcJ1GS7zozfzLWx7qfWNDXkEEkd6XCIMKGm1OTSzc8tuNetlOu0OPUQWPDtTv0/o1Ol9y1LXRbSp1AwYg52IEh0aabjmufuS7W0mBmXZkOOgc6c/ZdKSfid/U79VDSoNa7IRIM7dvHmp5+r4pq4xd/sVabpGbGtspKvcZV6vOFuQgPaThkmBKvuvsYMFOnUzykgN1VxxhBsxqdlsSc5OgjOSs0epNutpon0mMl7Q3ol0SbaXGpWa5lOmYADu09+TszsAy5zwXR35dlJtSnj+8ABw4pdgOWoGw7Cdyd0WtNSztdSqsb1YOKm9ji57i4y/G0xGekLbua8aVZrsDmuqNjrmggvY9wnC8bDG9aahkVIhjwfZo7a4+TPPOll1AtNWm0GKZAYIGN89jhEOcTyC4a47kdTqV34IbUw4WDZtM7tV6ffUB5azuio9wjSIAMcMTnrC6vvEfEVznmeDI1FGqWgxTfiLhy7mQ2xYnMbOAHvOIyGWStm4B/wDJZ/T+6mraeI91JhV8epPziVS6Yn7MqMqtdhBgVmu44P3UNosmDBLw4OMEAaBbcKENGEmNh9yn95P8ol0v/wB/JHMv6OGTgLg0kkCBtz3pP+Xn/E7yb+q60aeCbTGXOSofeWX0RetDD1Zxxuo/G7yCF1FOyNIkjMknU7yhXfeJV9jl6nNbU4CTCYzTmtG6aILsR2acyuXJ0jSaNkoYWgbdTzVW960AN35lX3ugSdi5+0VcTiTt9hoqoq3YFu7SGte87BHln+ipVnyZKKlbshg0HadxOwKhb68dkeKtUeQM92q1+itjFS0NkS1gLzukd0efsshdp0FoAU3v2udH8rRl6lytk6iOCuR0J74/K73apVGe8OTvdqdjEwsprGWruO5FOqDMfm+RSWnunkledOYQgGWjZ5eZCWqM2fm/8SnVRodx/b5pKozbzP8Aa5AETRM/mb/cFz/8R6RdYX4WyQ5hMCSGz2iN2xb7TAJ4hD3yFPHPZNSIyW6LRyP8KLts1WjWFSi19XFBNRstcx3dwkjKCDMcF3Vl6NUrNTcLOAxsl5aZOfB2vIKKg/A5rh+HXkdfRdGYc07iNeB2rb4njN32FjxKEa8x9j6JYmB1So5rjBwtDYbwJOq5WrXb9rrWamTVfRbif1bHEgYgDIA1B1idQvQ7HfNMiKjgx41xZA8Wu0IXLG5KFK8X26yuPWVGuFbOaTi7DoN5wyYOzitMtPgcPQxRnm30Y73gtMcvHSDuK1bnb2ncAPUn9FzdluC0ULRaajn9ZSr1OsaBJLHTJnwgeC0H1CILSQZAkHeQFzZxWPJxyjfG2raOphQUrI1r3vYMDqkdYWHCXwCBjjWAVm2K11DUa0uJBmZjYJ18lslaYTtWhtJ9zFvJvbyiAGtA3TJ+Xss+hofzO/uKlcZJdvJPmf0Udn7o8fUlYsjt2DM61Mh07JHuFMSlrnM8x7hMps13KKEFJ0hRk9jwPun0m+6YO4OXuU/ICWocjyStSVNChrpQISz90JEUe6OQ9kIEckCtG56naI3j2+is1itXeYqDx9lKXYzGnb39l3DLxKxVpXq6A1viVmJQXAEdVwYCfqVkPdJk7VPbK+I8B9Sq60RVIQLtuhj4s/8A+hC4ldr0SH/TN41XehJ+Sjk9kni9o6MtzB+s4Ven3/NOrHMJtP8AxPNZjUTWju+XuExveKfX08W/3BR0+8UICZwkJDs8/T/2orZaMDC7cFzDr0fk7j6KUYuRFyo6muOyoSMgs+xXnilruEFadQQGpNUNMlYYg8RHgtq6a+KmInsktM6y3asOZDefyK0+j/deP9ZP15K7A+aJpliz25rqz6MxUGbWOgCowgHFSOhIzlpzV7EsbpPcbbTS75pVGwWVRkWOBkGQVWpXnWLWtdUDiwR1kDE+MpcdHeS1SnGK5CmnZ0JKyLzqUSNJdIzblnIiSqT6rnOOJxPDZ5eSbX08W/3BZZ5U/IGy7dH+JnrhMRpsxE+i1bdUw03HhHich7rEuO203V3sDhiY0gjTUiY36J98XxSc002VAXCoxrgDt70A7e6fJWQTUA5K+g5BMsh7DeQ9k1juyeR9E6yjsN5D2WQiytW28x/c1S0zkUtSnA8R/cE+uMkCKzgoGjsN/l9wr4b2fBUy2GtH5f1TXYB1TQqJp7JPNSvOo4JhjD4JgQtr5BIokJWBgK5dLZqcgVRduWldGRedzf3+SnLsZCG8qk1DwyWZb3kNy25K090kneq1vbLORBUoLsBlJUIVxEF3PRIxZ2fmf7kfNcMuq6H2qWvpn8PabycQD5EDzUciuJPG/wAR01c5hLT75+tikY3IJrWdonj8gsprH1tPEe4TKrYk8FM4KCoZpu5FICjeg+5euS63MRoQuytlPFTI3z7Lz6sSwkbQVpwK0yjK6Nyg6PFbt1WzrBh2syPEb1gUbO+pSL2PY1wBhj5zgA6jbBkDguGr3xa31HMY9wMlkUuyDBjUfqtK0viedFbzbD1u9r1ZQpgl7Q6DhaSJLi3LLmo+jvS5lJj21sXWYpENjGMo5a66Lyo3LVpWih9qyxuY9+J2IinjAcXQcsgV0vT7pZUtVqw2doLGB7WFtMB9RsntkNGgAEcBKshpIxXDsvxahVc4uvU76z3z9qAcCMMnsAgxB/FGpT7Ht5x6rxOtUr2G0EU6sObqWElpnYQddq9P6DX061UXPe3C4OLSRo4wDI81n1GnlBbk7RCGoU5bao6HaPLzE/JRXpam0qTqjzDWQ53IEFTxrz9oXnn8VL6PYsrDrD6sf7G/PyVGDF4k1EnknsjZWuC9qdsr1Ovc6jMua5jmtAxvAdJd8NMuManBG1Yt4366naQ6g6W03dkkRjaCYJacxIOmyVk2GqG4g4ZyNmkaqJ7TVrYW6vcGtnecgu0scbquCnJqpvAvx235foe33ZeLK1nFVmj2nwMQWniDktRoyXmP8ObyLetsr8s8bQdhBwvb7HwK9Et9vp0GY6joGgGrnHY1o2nguNnw7Mjiv2LceTfC2SWt4a2XEAAtknIDtDajrMTSRMcRGiw/sdS0ltS0AspBzTTs2/MQ+tGp2hugXQHKPRVzioqr5JRbb9wg7vgon05DB9ZNVmExw08fZRJsolsEzy+vNQUxJPJaFSnOKNf2CpMbDiNyBCfZuKFYCEgONYrtB0Un8SB+qqKVz+yBxJ+QVrMhEmV2y0jgnoTAwkJzxBKRXERrVau+1GlUa8bDmN7Tk4eSrbUqYI9TbUlrCNDBHIiVKwa81xt19I2soNY4EvYctxYMxnyy8FpM6W085Y8DZodk+CyvHJF/2nEuJS5OiKgLYa6eKxv+baXwP0n8P6plp6UswmGOkyBJEcUtkvQT1WFf9kblo0C4m/rvw1tMn+6u0uljie0wYZ026T+ihvi/m1WAdWQ4EEEkK7GpRZTLV4ZL2ikbOQ0gE5EDw3ep8yomWFo0AEZ5ZeyZZLzYWkO7LsQMGYgcVMy3UsXfGfP9FobYlKLV2ZF+Wzra7nHYG0xyYM/WUy7L4dY6wrhgeMOEjTKQcj4LLvqqPtFQ0zLQ4Fu7NoJ9SVTr1i7VbYQ4RqlrsfguFco9dvTo7Rtr6derGENxBlNoYCXgElzhmROfiVp3fZ20mhrGhrRihoEARC5voZ0lp/Z206riHUhh0Jln4TPLJa9bpFQDhBcRBmG74/T1XLzeI5bX2RCOXElubSZtM09fNc5buiNCraWWgk48Qe9s5HD3AQdhwj1VuydI6JyMs3Fwy5SPrNSsvezB2VRsnidfoqEJSx3RPfiyLlo8m6U0GstldrBDQ/IbpAJ9SVUudn/U2c//AHUv+41XOltQOtloLTINSQRpEBV7qoAkv61lN1MsdTDgXF78YDQANANSTsXbhzBfocuVb3+p6Weho+1V7XTdL2RUbSxBoJIOMHbnnwzWhd10uLxXtJFStHYaP8OiDsYN+92qLBZKdDETWx1Kjm9dUc8S+NkTAaJyAWkLZT/zGf1N/VcjLmbVL0qzpQjBc/UfX2fmb7z8k6pq3x9iq9W1slvbZ3h+IceKkdbKY1ez+ofqstMt3L1JnHJNnMeKgqW2mQYew5HRw3c051duIdpuQd+Ib2opj3Il0POPmoqlCSSmWi20wJNRg3S4Kub/ALPJHWDLcCR+6dMTnBd2iZCr/wDHLP8AGP6XfohFP0I+Lj/MjlkjnACTsSrNt1ok4RoPUq5K2ZyzZKmIudyAVkKtd7ezO8qylLuBkWpsPdzUSs3iO1zCrK5diIjggFKm6JiH0zmJ25HxVpzHbsvr9lT1W9Yb2YWgP7LhlMZHxUXwc/WYne6KM4UTuy/b9U0UHb8uO3auiNspASXs8woK16URtxcGiVHc2YEpPyZkNo6z9Zymmk79POVZq34fwUwOLsz5BMpX28Htta7kMJUkpF602WrorVbLikR9SqrrAcycgBJ5DNdVY7bTqDs67QRmsLpNb7QQadGkcLmw5+HMyMwBs5qWNyctpVFS3U+DmbDZevqOmQIJy2bGhRXhYTTcRmREzwO/xW90Oa6kapq03CQ0CRuJn5Lo7TaKT2ua5hhwwkxnH1mtOTU7Mm3yLpZtsqOIuNx6wRuLTGzKR7Lo8PD6j9VzVm6+zVsTKbnYZHdJDmldzct59e0l1N1NwyIcMjxaVDVLneuxHP8AmRlOYcsvragUCumwjcqtvt9Ok0veRA3CSeACyKbbpFClZ5/0gH30aQ1oPkq1vs/VOH5WOz4iT6qa1WtlptU5tbUe0DSQ3IfJa3Tmi0Gk4RGEsP8ALEe5XVjLa4wfmjYnTjFmjSBcAY2A+icKXy9le6NW2nUoUw1wLmtAcNoIyzC1sIO5cyb2yaZknJp0cwaBUgoRmF0cDclwjcobyHiM5j7N+3honMoHSfoLosbRllKdA3I3se9nNPon5eaU0jH1uA+S6UAbkEDcjeLec26lOaF0kcAhG9hvOdtVcxkDmswld1d/RRzs6hIA2UxiPiT8gkq3DTza6mcvxYjJOu+U3NRXY7+COaftJL9zn7MIY3kpFo3jYKdOniY55cMi2A5o3S7KPVZrnAEgnMa7vBRTtWjRKLh3KV5t7p5hUVpXhm3LYVmK2PYrFSJVM2yuO4c1IhPJGHtMr6KQU3bAVKbGd49VtWC6pY0veTIBgZQCNJ1VuHDLK6iYNV1HHhjaZgCg74fYK3ZruJPaOEcBiPpoujpWNjdGjxEn1U5y+oWxaB+cjkz67N8QiZDLtojVrzxIcPZUbbdjHVGtYSwYSXOMkawB2tq7W5Lqq1rZUstShXphgJ+0YQaJjQ5jtB2yCmOu8/aOoxNJ6zq8c9id6I6GPlJksmq1mKnNd/ecnTuEtILauew4c/dbFBpgYiCRqQIHkrd5WJ1ntFSz9XVw024uuezBSfJBw0znPegflKhXLzwnGW2Rfmnkdb+43CNyMA3DyTkKkoDCNyY456J6EAAKgq2RjtWg8wp0JgUP+EUvgaN0AKO03HSqCHiRxzWoAhPe7ux7n3sxbH0boU3YmAg5jUxmr7GBhyDifRWihDlKXtOwlJy7kDarhq3yM+ikFTmOYITkqiJjWuB0TkgCVAAiEIQISUqIQgDoqN4WGoR1dpNM7B1hHo9c/wBKrb1dRoNcVWyDDSDIM6gEyRHqFz3UsOoCbToMbo0eWa1yyxkuUdXHr5Qd0XbyvZ1VpYxuBm894gGchoFSaIGs8TmU4pFRFbVSKM2pyZnc3/gY6mDqFH9kbx8ypyrV2UGvqNa4wCcz8vFO6I4nklJRi+4267mdUPYbl8TjAHiVr2foyT3nwdzQD6yulp0cIAa2ANAQAEPz7zYOyI91RLJJnqMXSMK5yfiZz46OMggudI5DxgqvQYcDRMQANN2Wngsy+OktWq91OkcDWyJ/Edhz2BVLnt1TEKbnQ0bxrwxLpaHL4NvJ5nmut4sGfbj0seU/ib7XEEAwZmCMjlnoplStbnMdIcyoTlDZ7I3fuoxb5Y45B8nslwEDfnquni1eHL7D/wB/c85n0WbDLbJc/wC+httvGsGYBWqhnwio4CN2uij+zfdl54QOEiSs+y3pTxRUDhkC3RwJ8Dmr1e+mkQ1hfwLMIXK6jrskZrHii+Gm39DvdK0GOWN5dTkXZpJu68r/AMFVlZzpBc52F5DQ5xdGmknLwTgU914TrZ2+cfJQ0cW0ALC8ssk3KSoWXDjxpbMm74/UeCiUhZ6pOqCCgehIAkIQIcgIAQgBZSJJSoAEkpSiECBKUiEDBCEIEJKdCRAQAsISSlS5A55CAhXUXAhCEACSUpT2UnHQEpOgujSsdprgQyrluJmPAqWs+0PBDqxAOoaI9lXsNkLTJPh+qvOUH3LvtmdLapuv1M+z3Qxu8q4yg0DIDyTwlRbMrbGBglNdQadWhSohITdkTLMwGQ0KWEFCBAhCEDBPwhNlCQDi0bD9bUuDcZTENdCXIDyxIWj69UdaUdZ9e6ORciFsBNTw/wCuKHOT5AYhCWEwESpEpQAiUIKRAAUAJUiADChCEAQfY2fCm/YmblaSJ2StlYWJm71TxY2fCFMEEosVkYoNGgHknkJUgKQchCVAKAgAKEFAQIEFKkQAIRKEAKEhQUoQAiEFJCBipQmhKCgBUBIUIAChCECBCRKgYgSpClQIJQkhKgYIhCWUCEQiEqAESlCEAImvQhA0RymvQhAyZichCBAhCECFSIQgAQhCAA6pQhCAEKAhCABIEIQMcUgQhMQBCEJACEIQNAEbUIQIEJUIAEhQhAChKhCA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http://i.ytimg.com/vi/B5KH6fTPOQY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695" y="3169602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72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09" y="2556932"/>
            <a:ext cx="6340878" cy="278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222" y="4272808"/>
            <a:ext cx="5223257" cy="187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5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by doing…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 your classroom object to a view </a:t>
            </a:r>
            <a:endParaRPr lang="en-US" dirty="0"/>
          </a:p>
        </p:txBody>
      </p:sp>
      <p:pic>
        <p:nvPicPr>
          <p:cNvPr id="20486" name="Picture 6" descr="http://www.thestar.com/content/dam/thestar/life/parent/2011/12/12/smartest_toys_for_kids_can_be_the_simplest/baby_playing_withblocks.jpeg.size.xxlarge.letterbox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313" y="2350393"/>
            <a:ext cx="5191125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01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Blueprint</a:t>
            </a:r>
          </a:p>
          <a:p>
            <a:r>
              <a:rPr lang="en-US" dirty="0" smtClean="0"/>
              <a:t>Code against blueprint</a:t>
            </a:r>
          </a:p>
          <a:p>
            <a:r>
              <a:rPr lang="en-US" dirty="0" smtClean="0"/>
              <a:t>Don’t need to be stuck to details</a:t>
            </a:r>
            <a:endParaRPr lang="en-US" dirty="0"/>
          </a:p>
        </p:txBody>
      </p:sp>
      <p:pic>
        <p:nvPicPr>
          <p:cNvPr id="21506" name="Picture 2" descr="http://www.wimo.com/bilder/rb-advantage-rear-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420" y="4057270"/>
            <a:ext cx="762000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504" y="2483708"/>
            <a:ext cx="3057143" cy="1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3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Abstract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behavior in one place</a:t>
            </a:r>
          </a:p>
          <a:p>
            <a:r>
              <a:rPr lang="en-US" dirty="0" smtClean="0"/>
              <a:t>Maps to abstraction</a:t>
            </a:r>
          </a:p>
          <a:p>
            <a:pPr lvl="1"/>
            <a:r>
              <a:rPr lang="en-US" dirty="0" smtClean="0"/>
              <a:t>Mammals</a:t>
            </a:r>
          </a:p>
          <a:p>
            <a:pPr lvl="1"/>
            <a:r>
              <a:rPr lang="en-US" dirty="0" smtClean="0"/>
              <a:t>Rectangle</a:t>
            </a:r>
            <a:endParaRPr lang="en-US" dirty="0"/>
          </a:p>
        </p:txBody>
      </p:sp>
      <p:pic>
        <p:nvPicPr>
          <p:cNvPr id="22530" name="Picture 2" descr="http://143hdwalls.com/wp-content/uploads/2014/09/Abstract-Art-Background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284" y="2285999"/>
            <a:ext cx="5163847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72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MVC OOP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an Interface in OOP?</a:t>
            </a:r>
          </a:p>
          <a:p>
            <a:r>
              <a:rPr lang="en-US" dirty="0" smtClean="0"/>
              <a:t>How do you implement an interface?</a:t>
            </a:r>
          </a:p>
          <a:p>
            <a:r>
              <a:rPr lang="en-US" dirty="0" smtClean="0"/>
              <a:t>What is an Abstract Class?</a:t>
            </a:r>
          </a:p>
          <a:p>
            <a:r>
              <a:rPr lang="en-US" dirty="0" smtClean="0"/>
              <a:t>How do you implement an abstract class?</a:t>
            </a:r>
          </a:p>
          <a:p>
            <a:r>
              <a:rPr lang="en-US" dirty="0" smtClean="0"/>
              <a:t>What do you need to create a controller in MVC?</a:t>
            </a:r>
          </a:p>
        </p:txBody>
      </p:sp>
      <p:pic>
        <p:nvPicPr>
          <p:cNvPr id="24578" name="Picture 2" descr="http://2.bp.blogspot.com/-yjzI6bscxB4/TeOeaNOFwUI/AAAAAAAACLo/mqTxPBS5nvI/s1600/oops+sign+bubb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872" y="2236737"/>
            <a:ext cx="4399067" cy="363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3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under the hood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file gets looked at first by MVC?</a:t>
            </a:r>
          </a:p>
          <a:p>
            <a:r>
              <a:rPr lang="en-US" dirty="0" smtClean="0"/>
              <a:t>How does MVC figure out which page to show?</a:t>
            </a:r>
          </a:p>
          <a:p>
            <a:r>
              <a:rPr lang="en-US" dirty="0" smtClean="0"/>
              <a:t>What is the route table?</a:t>
            </a:r>
          </a:p>
          <a:p>
            <a:r>
              <a:rPr lang="en-US" dirty="0" smtClean="0"/>
              <a:t>What is routing?</a:t>
            </a:r>
          </a:p>
          <a:p>
            <a:r>
              <a:rPr lang="en-US" dirty="0" smtClean="0"/>
              <a:t>How does routing happen in MVC?</a:t>
            </a:r>
            <a:endParaRPr lang="en-US" dirty="0"/>
          </a:p>
        </p:txBody>
      </p:sp>
      <p:pic>
        <p:nvPicPr>
          <p:cNvPr id="23554" name="Picture 2" descr="http://lolsnaps.com/upload_pic/EveryTimeILookUnderTheHoodOfACar-979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501" y="3449759"/>
            <a:ext cx="4334679" cy="289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93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good 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Global.asax.cs</a:t>
            </a:r>
            <a:endParaRPr lang="en-US" dirty="0" smtClean="0"/>
          </a:p>
          <a:p>
            <a:r>
              <a:rPr lang="en-US" dirty="0" smtClean="0"/>
              <a:t>Derives from </a:t>
            </a:r>
            <a:r>
              <a:rPr lang="en-US" dirty="0" err="1" smtClean="0"/>
              <a:t>System.Web.Application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579" y="3450979"/>
            <a:ext cx="7120951" cy="3218328"/>
          </a:xfrm>
          <a:prstGeom prst="rect">
            <a:avLst/>
          </a:prstGeom>
        </p:spPr>
      </p:pic>
      <p:pic>
        <p:nvPicPr>
          <p:cNvPr id="26626" name="Picture 2" descr="http://1.bp.blogspot.com/-pY6mgvaQAaU/UPSQ8H04GmI/AAAAAAAAAAM/2foMVuLTjJ8/s1600/20761-1b14286a10da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37" y="647179"/>
            <a:ext cx="3366573" cy="248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46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Global.asax.cs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42" y="2464928"/>
            <a:ext cx="8585143" cy="2856115"/>
          </a:xfrm>
          <a:prstGeom prst="rect">
            <a:avLst/>
          </a:prstGeom>
        </p:spPr>
      </p:pic>
      <p:pic>
        <p:nvPicPr>
          <p:cNvPr id="25602" name="Picture 2" descr="http://recruitmentbuzz.co.uk/recruitment/wp-content/uploads/2014/09/r2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891" y="750591"/>
            <a:ext cx="2243562" cy="197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89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91" y="2607738"/>
            <a:ext cx="8785787" cy="3539063"/>
          </a:xfrm>
          <a:prstGeom prst="rect">
            <a:avLst/>
          </a:prstGeom>
        </p:spPr>
      </p:pic>
      <p:pic>
        <p:nvPicPr>
          <p:cNvPr id="27650" name="Picture 2" descr="http://www.chicagonow.com/pace-of-chicago/files/2012/05/Screen-Shot-2012-05-01-at-11.02.40-AM-e133588807683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37" y="318398"/>
            <a:ext cx="3247175" cy="22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11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22" y="2918166"/>
            <a:ext cx="10278953" cy="2596467"/>
          </a:xfrm>
          <a:prstGeom prst="rect">
            <a:avLst/>
          </a:prstGeom>
        </p:spPr>
      </p:pic>
      <p:sp>
        <p:nvSpPr>
          <p:cNvPr id="6" name="AutoShape 4" descr="data:image/jpeg;base64,/9j/4AAQSkZJRgABAQAAAQABAAD/2wCEAAkGBxQTEhUUExQWFRQXGBgYGRgXGBgcHxodHBwcHCAYHB4cHCggGhwlHBwcIjEhJSkrLi4uHB8zODMsNygtLysBCgoKDg0OGxAQGzQkHyYsLCwsLDQsLCwsLCwsNCwsLCwsLCwsLCwsLCwsLCwsLCwsLCwsLCwsLCwsLDQsLCwsLP/AABEIALcBEwMBIgACEQEDEQH/xAAbAAACAgMBAAAAAAAAAAAAAAAEBQIDAAEGB//EAEsQAAECAwUDCAQLBgUDBQAAAAECEQADIQQFEjFBUWFxBhMigZGhsfAywdHSBxQjQlJTgpKTsuEkMzRicnMVQ4Oi8RZj4hclRFSj/8QAGQEAAwEBAQAAAAAAAAAAAAAAAAECAwQF/8QAKBEAAgICAgEEAgIDAQAAAAAAAAECEQMSITFBBBMiUTJhccEkM0IF/9oADAMBAAIRAxEAPwBfcFx2ZVmkKVIkqUZUsklCXJKQ5JaprDAcnrLn8Wk/hp9kUcnbSPitmAcnmpeWnRG+GiZpJ/WLIYALisn/ANeT+Gj2RCZcFlBH7PK/DT7IYlfXFazo0BLZx952GSFkczKSB/Imo7IjKschn5qSWahQK9sF34tQmYSxy08tAgI4nz3REv0TZs3dKUf3EpJ2YExfLuiQSPkpQp9BJr2RbZ04yGocoLkSlFfA9X6xHJdEJFy2cqYyJX3E+yC03HZir+Hk8MCfZDCXKyoDFilAA9B2D0NerzsjRUTZzl7XfY0pUkWeXjABT0EgF97Ryk6w2cpYAJW40cEaigoY7K+kS5qErCygMXBD8HY5vHJ2qaElgQoO+JobBNgiLPLI9BHHCKRQuzoB9FJ6hF84a+EalIxGEWVWeyIzwp6wPXDeRYZTVly8h81PdAqZDjR/+YiJR3kbvPmkJjC593ySphKCTuSlvPbFlmu6UlyqWg7sAz7MolLmEHNyTsy4QVnmaUINCdmzuhFrkps9gkEH5KXt9AbOEXpu2Qw+Rlk7QkZdkSl4hV92ymuWkaWmraeawDNzbtkaSZYo/op8WiH+FyCSRLl/cT4RahwR36u48R52xapAGsAFMm7rO1ZMrd0EjtpFn+E2c/5MsbWQl8t4iyWygDpt2cYkFFwH63gK6BZN0yBXmpRc/QT7ItRdkg/5Eo8EJ7TSJldNznqrF0uYFCjAwmNIoRdEj6qU39tPsiyRc9nKjikywNPk0U31FYuMotUn25U27ItlJUGYnTNqbtXhWIrXcdldIMmWArXm019nCBbXc0hNRJQ39tA9UPObYOSWy0Lb9GrC+0SlYyC7JoCaUpWu2Kj2iJcoCtN2SEikiVX/ALaYKm3RZVIBEiUC1WQnZtA2xdMA1B3MW8+yK0JbWg0qdNQ8XnpSZGK9UBTbhkoZ5Up2ywp26vTsi6zXFKV6NnlKp9BJZnruggJKagh+LE76w5uWUhMszA+NbgmjMDQNtjOKvlFt1weOcrJSUWualCQlIKWAGEDojIcY1BPLtIFunYXZ0EOXNUJMaihHpHJ1INms9E/upbno7BDNOEHNI+0PAGOCue2TQJKFYQkyxhydgmkCG/5oUR0H4CBSYOCPSfjKfpJ+8PbGJnpLdIZ7QT1NHBWu9piZctYbppc9EZ7RBfJa9lzLQhKylnBySNdYTm0rH7aboZX6kCc6Uqdg5J6OWcC2dDrLgAHdTSOkvtclSsKFhbnJL9E8YWpuxTghlNo57MoTmmR7TT6KUIAArV84OsHpMKjWALRZFIIxuxOQY0eC7PapQDB0tqoewwVbBxa8D0BzQh9hii2LWElgHGW/dlsilFpSo+kDvcDxi9MwnIhQ7fCLommcTaLAFkc2hSSTUkEADUl8gBGjZ7MCxVPWRqnm0gnc+ItHUXmlS5eALTKSoLUuYrEyUowdFkh64qtpCiz8n0KFLVLKsaZYCEKUHWTgrlUB30jLK538Uel6T0+Fx2yf3/QumXdLmj9mxhYdpc1SSVj+QpSkYv5TCRKyCQ2TvtGmR9cdjJuWUcS0zpipaQtyhAEwLlsSEh6uC4L6GFfLGx4FoL4lsoKUwSVthIUoZYsCg/XDxuTXyM/V4ccXeJ8fXIkVaB81Pb58tBz4gBiApn1ZZwoAMHWNRL0LCtNP0i2ciCjKCQBi3V28IKkAKzOVOjXKBBgpmpyW3V8ItkrCCz1MJloLWs0DHZV3o3bFk7ZQnz7YDl2hwSCXqCSdKUBffF0xyUpIDDIjSJbGRCGzZm3b4vTM7HaIiYCWCm2PR4xmJBD7QK9bQwoKlqAqwd8ie7LKIhXXXTYR7YplEkNV9Dt3RclRYEUIPZTfCK8Ephw0BDFtKEv4xXLLs+Q81jEIxJJzJ743KTlpq3qgtDoKQ2mY7tx2iLZKmNdToO8ZQKcqHr9UWInUDt6hE0wYdMmjJKuGINtgYrUDgJyq+JwMqNsaK1TxqMXd2HZAaZochNEnbxHdGkbtGUkMp4o2QPnzwgdVAC57niy1QOtYAdq6v4xWf/YyMX4oslspW4PmKCog203iZEpPN4VnFkrfsbe+2Apay7sz797bI0tbhiKDy0LHdlyXB5/yynFdsmqIAJwUGnQTGRHlcp7XNO3D+RMZAI625ZbIlLDfukCjHQa6HdCeZYFqWrCnU7hDO6UfIy3f0E5cBBgjGNxZrrfYILCFIQlWSRoYMkWZCR0RGDuiQ8+fPtplBEhTKB37ocSbZWEBVERaS8Jqxpje9bTiw7gYWqy87o0ia8Yo+eyBAYU1oWP6xgtChkXjSjXz589cQJi1JkNDSy28lAVjmSzKJ6SGUUBSWxFJfGjEA44boptt8ICpplGqvi6kqwYAqbKUSpZT80KcwDLnFJxJJBHmudN0bnWeUs4gtMon0klKyHfNLA0P0TlGeTZ8xO30uTEuMnAcm/5UtzJRMTjUuYsKUnoqWhSQEFPzQ4U54QNMsqlyEmapWIzFLxVJUlSUpOImtSI1a7tlyFjnFlfRCglCCynDgFWKmj09kSRe5UTiDV7NKboeOMn+Qery4a1xq77YhvaWkejrq0USlskkHJg+8g9sMuU88KCGzrpmP+Yru27TNkrALHGCHfQasDtjWjzlEAsqkhTmrDLOp8KxKzEkkB9prEhYVJXMlqHSAD666NFtgkkTE5itYllqNhtlRoQXb1eMXWeUWFctTSDFSRmxo1X86RZbZGAgVbQ7YiLT4KlFoUTsLtm7jflEpM0EsCQQHS+1x0TGT7IXJQWJIp5yiE4FDipzL55+EXRN12WIW1FDPPcdsWImofCtSmVRwxJ74DkWoUC66Yq0Pr89ZdjsoUtPSBFS/De+kJoLDpcspGEaUO3iRFKEl2au06bs2aMSQXU5cO7Ea7YhZJ4BSVPhLEghyQ9aU0iI98FPhFyMmPf1ReZoo9T+savy9JUxZUnEBhQC4CSS3pM7CjQvs9odJJo+pyLHtglFgmkH2gilEk7+GY2QBNKQoDWlAXHHLuhqLIBZUzitJUpZQBSgY1y3GE09ncZkjxA2xrj4aRE+UxleJonY8VrS4BLmmW2J3jNAYHV4olztNGi86amzLF+FBpbmnJzUE9jl4GEx0nMiNrqMOjuw27eMQwgBWcKDuRcotI4DlOf2mZ9n8ojcR5SfxMz7P5RGQhHYXUfkJX9CPCCRA11fuJX9CfCCYzNyJnJ1IHXGImg5F4f2SWPia6B+npvTCK0Crec4tw+NmSy3LUiu0oSHUQM9pisXpJqyweAV7IGtst0ngfAwhkyzXzshJWVKTR1Uq3SyCUl2oaHWIqvKXTpHsML7kRRT7U+uK7xQy9sUoozlkadD0msQVEgI1EGxAxpJ6Q2vlE0oJISASolgGzdgw2mFc+0qTNJGJK5Zb+lQJcMRm4IikrIc9RtfNtQWCUthdxvObNv2wtsV4y0zBixAB/mw1sN3V5xa3mrJKkMGIIfFuhFeEr5aZx9kZx1fCNJbLlhvKGcmZzKkZEHRvnNlDrkteNmlSSmfNQhZWSynyYMaAjOObnHoSBsSfzGBrQh1Hc8NxvglTrk6q65subeqygpXKWSxGRAlio6xDi+pNlKMUtUszApPoqBOugqY5PkOf2yX9v8AKqBbIemnj6jEOHyNYtanU3bKSskLOFNC7aghtYKvoDm3OYIr2wmzSf6k+Ig++UAC1AUAmJy4xOvNlX4Ffl9jxfJkvhJKSCrCQ4JG9tmdYAln1euMvi7EpUgh+kkExttXBnrbOgtfJtHo1YBw+RO4ec4AstjEtU1P0ZbbGdvbEJCP/b5gBrjHzi+aKirt7DtjLslESJqiSSrAHerONeqFs2uQlFLoUWe2ATGc4aBt3XBF4zRRqO+HLsPH2Qbe1kQLWkIRmHAG3FmdsLLfZjzlQxBqk01MXCCtNGUn2iu1yitaxqyD3CNyrEyXJ7ILQSmcpqOlurCIlOXnFz4Y4pNGSLKlSBRlcPLxs2dEsgly5p1keyL7PRI/SDrHdiZwBVNEvpMKYutnELqRWqcWLr5PRT17ICsSw/AQy5SWJcslC1YwkllMxz1EKbBmeEXOSk20Zwx6qmNQuojFKoYgnMedY2vI8B5pGeP8i59HBcp/4qZ9n8ojI1ym/iZn2fyiMgM32encnuR1qmWaQtIk4VSpahinJBYpBDhqcIPmchrYA7SPx0+7HNXRKJkSSFn92jQUoKR0PJNSha0SyokKfqYE+qNfZX2ZL1DbqjP8BtyZZlpS8s4nCFyS7tqS8Jrbd06V+9lzE71Jp94OO+PVLVJDOAAU1BOR3F4skSRMQFpHROoo1dRlTfSK9pNVZCztSujxe0J6J1p6oT2TI5Hj1R6fyn5KBbmX0ZqQcQTRKxqcOSVcKGOTFzYckoPF/LxzzTxmyzQf5Cy6E0UN4NOuDJtlSaqDmLU3YsZYU8Dx3RL/AA5e0dv6Rksq+xvLBvhGRuVLctGzYFg5jqJ2xYLEtEqes5iUrDXMnTxiJ5Y0bYZqc0hXa7Z8XV+zz1max5xaVEAZMlLbITSZuJblyVGu0uXPWT2wIF9GmZh9yIswmz1oLOqVOCX0UEkhQpQho6ck9I2ZYse+Sjo7PMWpUt8Qlh8GLhlHPXsgc+vedKaCGl1WqfMlIKgHBd+KR6orn3UtRKm6RrVRpHNFpM1yZYqVChEsrUkAOKJHjDC9rGmWyXBNSojezA7YnKuWYBQjtygr/DFFLLDlhVxsZs41lOPhmayJCzktNCbXKW4CQur7CCOyLJQGIgMGPrMMpV0JDdBuvYYOkoUKAENw8YynkXaGs1KqEfPM4xd4rB132oLmJSpQUFrTjBIL11GsM8ZGzgyfZE02ohqD7ifUIz2cuKH7/PQwvSwyEomYZctJEtZDAPiGRG+OXmWtLJ5xWQYODQeqHEonnCtSC+DCnJnamsc9eF1WhU9ZCCoEg5igO1qBo3jH7KWRt8IKYNTwLduUOris6EyenkpQzB0z8YDkvKk8zMWjnCojCkkvtOWggyyTUCWApTMS2mdavWHVqg9x30Ibda5ip6uaQrEKYkjJi44ZwJZlNMUhZOJRcku4OeUdMuYETErTNKETE4nQAqp1q1QRBtvu0Tpapzg82lClLUwKncPQM9O+Ltr4UVoq2fk5eZY188+FWAjPNnFIEveWpCHcA0646e1WlMuSVqLpGWROlI4qfPXap6B9JQSkaBzFXJvoxWy4LrpsaysZhtz6R1F2WnAMKggMp+kA+eYfdHOWueqQsoRMCiKEpehDht5iu7LeBP5ycgzhhIw4sNaMXajeuBQlLlmm6jwjrOVk4LlIXqst1JrWObsllU74SQRpEbZeUyd6TISKpQnJPc53nWL7Jazza0M5IZJBZjTZFOFKiJT2dhPxdWqFdkRmyyEkkEcRCmVjxgEnPadsdrfdjSiUWAB6Or6bIcIOyZzdUeQ8pg1pmfZ/KmMgrlyU/Hp2H0egzf0J2xkQI6W6VqEqUwVVCckE6DYPCHN2TlWdXPzULSkApSVjCSSD6IUxyh7yTtQ+KWYIUlJEmW+EAF8Izo7xy3Kiem0LTzpcSyQQC7k7dXjr24OavkX2c3pOLyyuWg1TjmiWgjToOfCH9huFbHnp0vES55rGau5IJwgVhKu/phT0ZhSAPm82GAYMyhXshXaOVM4y+bxAh3KjKl4jXUgZZQt15Y3G1VHothulKFpKZswqGQMxDKo1QSpR4PGW65OcUtSChKn6Scw9HjyKdeUxWeEa0S3eIb3Lyn+KAzJmJYIKObSQMQ2kkdFtCKxEnGSpoPbZ0clIUC7JUlRSpJGRG/UavE1ywM1I872ge5rQiY82ckTRMZi6QSrawMN+dlAdCzy9+Kvqjz8mKMZd0gaFqsLtjS+4k+G+GN1WNM1K5foqWGRiBAUSDSo1fONqt6vmiWkaMl9f5sosk2s4QpagWOfRDeDR5/rNYY7X2j0f/Lx75qT8M8bwUybcfCG3J208zaJMxvRWkngSx7nhfaVDnFtliNRlnpE7MHOYj1p08b/gzx2s3H2eoz7p5uZMZaAnFhAY0whuGTRUJA1X2D2xoWxRlOTiUCjERXNJ9YHaIqM6ZsVU6gD1Rz403FNRM82JxyNUX82n6R7QIzAkf8n1RQyz81us+qNLl7cI6q98aLFP6M9P2i5ak5Bj1mKyf5REefSKAk7hEDPT9A9bN4k90UsEvLHrFeS3nKGieqnhFNpK2TgcHGl2fJzGCao5ADhX2QHetuVJSlQ+lWg0rR409n9lRUbBL+vbCShBqHxEUbTDFFw2yYxD0fN+tt8JrwtxnTlzCEpKziIDs7Vbx64f3HMHMtSijHTihGSUWc/qcksENoC20zCLRiHpAkkmJTbSqaovV9BkKRXbZ6cSi9SWp4xddC0gFWpLNkWOUbLGlR0Y5tR28tHQfGJaZKEqxS5khJ9DpJWkl3D5F9v6wPeV/wDOy5cpEtUqWglRdeJUxVOktkgBmNN8JbXalCYqpANCHzGwxKy2kPUQ/ai25eTWE9a/QxstoE1EyQpRCFGnEVeOctKcCyEvSj60OYgmzzMJLbx56oY2u7pq7OuclKebAClOQFOzEilaDbEZIqMEKfybaOfTMJMXhWzw8YXS11gtC4wTMmFc53iLLFMeZ2+EDKNBwEbsUxlPDYHQypKyoHCMLu9NvGD7wn9FlJWX1Z8orsMzo9Z8+fCIz5GIupR4UbxjCOSMZ3Izm2+DzvlTMxWqYWI9Gh/oTG4hylQE2mYA7DDn/SIyGaR6HNhvC1Jswly5ykSVYFFLgYiANWcCgo7Fo3YrUZoZagFg9Iqeo2lsy8dHc9zlV3yZodlnDoxZgzNv8Y5iZZsE5Yyane0Wv0S3yHiRIHpTir+hB8VEREzZAylqVvUsB+pI9cL1LSkVIHXF0pBWOgha3LDCkkPxirAIXbPoy5afs4mptU8XfEFTJRWUviKkvvGdMoBvOVNkYedkrRiyKgA7cH7I63kla0rsakqDhHOqo1MSSXH2miX2FAHJofJy3civo56w9SHFJR+0ojwaGN32EIlpSlNABQd+m2D0WNRGQHFtm6sDxKXLBSS8CEWdZPoy0d+u0kxqbdnOemomjMKU2R1EqShPp4FHYXJ7BBcpafmpA+w0P2YdUUss48x4PDL0swlzpksZIUUh9lPVFlgs4WtCSWClJSTscs8PvhPlgWxKgGxyUE5CoUpL03AQo5NSsVpkJ2zEdxeCSSYouz0yVZsCShIJYAVarcIHVJXtCeH6mGy2c5VB9cDhI0A6mi6JbbdipVkXqVHr2dkQ+JKP/ALwzmrAzy87IrRaAqgB7G8iCgAxYBw6/wBYnLu1AL08fGDTUxpagKlQTxP6wAVJsqdkDXvdAnyVgNiShRQ5piJAcmDedTWoPAxZJnEhbU6FNfnCCkB5peVxTbOxm82yiwwLxeoNFl1TMIUBlnDbly+KUCSRhJD6V4RzljWxMPHxIWeO2MLs8xCVY1pChXr7YslzkrxgBgSGDMwED2eWZjhKcRFS3t4xCzMip0Jp3RvUXK0bRb1SCLxHTqPO2K5aXy7fUYstc7GRmwyB41aKCO0bNeO+NOgRUhNSd7Qxvq1AokSsSk82FAs7HEQQfEZQBZZJzFK5wTarIpZGpbMboyyRuIt9RQuUxDEGj5NFoiE3OJOI5egJqXTbGrOCTv8A0jRWGhhc9yqnlkrQgfSmEgOcsknX1wOVDSvgeXWTU5h269YOTrSKpVhmSPkphQVg1w5McmIFaawbd6SVgnJPSPBLnvjibuRhK7PMuW0rDbZydmAHjgS/fG4q5XTCq1zVHMlJP3RGo6F0aro9M+D22A2VEssUpKSoKyAorFmNmh7co5G972ki0z1qk85iWojEtQABJLMGfrMEXJYFIly1CcFJUlJUlCV4kgiodQCSobiY1arhStTy0zK+kZikFzuCQG742SaREu7KLPytTLfm7LZ0HaEAnrUQT1wYOXNoLMEgbBGrPyZL1AHVDiycm0gBw8OmS2c9fl7LtcsIXLqC4U+XU2RjfJuxTpagWxJdyC9a5R3FluJAI6I7tkNbNd4B9HP9INfsd/RRYLZPX6bJf6KWH6w4lopXpbi7eMYizkZINNxi/DSqfLRSEYFNkw4AeuMKw+Zbe8WPu8dsVqXDGeXfCkf2qVXOQlupa6wLyBlYrbLceimYrsDeuLPhKL24jZKlgbqEkd/fBHwbo/aVk6SVPTapIjOXZSfB6AlNRXsituJi1WYr3RRNSXIBaubZd8WQuiMRV1ferAq7SBQzgTuQD4CLk9IDLLPCXy3mAfRGdLxfOWkbEkQKLnQSSpalHapKD64LMgvp2J27hE1SR9EdnGCh2Dy7MRkabcIHhBsoMlT0DVpnWApiyB6TcGiy7SqYmZU4WZ8y+IZAwB2cly9mhU2W1QJfiTHNy8lHLiI9Fve5pZQVKGJQZiY5q12NDsQQli+GnjFxh/0YZM/yWKhJYrcZSicLpIY7uEXXZZ1TiolTV1B1HdGrPLdnjr5VlCbKmjUxZd/ZAo6ys0WZyWq8HNzrjmDJST2j9ICVZJlXGVGOkdnZ1PwO2Fl4MibuLP1+fNY6HEzWaXkFk2RKpaSxxAMWGcVWCYpM1hQgFturw/uenONli4aB+qOeXaTKmc4MwpQbcXjnSfKNpT3oGs9gSpQBGnqga8rBzZzccIb3SBiBOgz3xq/bMSArY5MaSgtTNTewssN3c4k16QILN80vXjDhNj5lSkBbpoCd7Bhn1wFdCz0m9JgwGdCfbDTlPeASuVZDRclLzVigVOUlNPsJZPWYwyJJG8G7D7VLUuYVKLqIFAGoMmrBUuyFMpZbpLZFdgqe9o1YrXziArL9Dn2xeg03PHOsSB2+WeR8q5eG1zRsw/lTGou5an9tm/Y/ImMgquCkeo8mrvlfFbOSsgmVLJAQ/wA0a4oaps0gO61Fv5B70ZyWRK+J2XEmYTzMp2UkP0RlSDVSZFfk5n3x6kx0LlGTBUIkj56/uj2xaEytq/8Ab70WJskj6Ez8Qbv5ItEqS37lX4h9kLoQBPs8pWRtCTm6eaP5gYqTdiC/y9rr/Y9xmhykyW/dH74fL+kxNrO9UzRwmBs+ENuw66Fdhu+XLSxXaV8TJH5ZYhmi2SwPRmdakn1RFBs49FCuub/4xI2qT9Wr7+7+mFSFZd8YT9GZuDCMK0bFjdT2xWLZJegmdax7kaNrl/QWftD3YYzyb4RFvb5zac2OxA/SDPg2mftS0qJwmSouz1C0baawr5bLCrfaSKArTT7CIP8Ag6WlNsGIKIMqYOizu6VDPgYmXZcfxPS1GXSqvuj3orMtBJdSuxO7fFgMilJ3+2KbPLkVdU53IySfneNYYl1ZPClj05g6h7YgqWj6S+xPtifNSdJkwcUj1GM5mV9ar8M+2HyIgZct/SV2D2xoyJJzUv7o96LDKlfW9qFbY2mzo0nJ6wseqBAUKsUk/PWP9P8A8o3Iu5CMWCdQioMtW0b4sVZx9YjtV6xFcyXVHST6YyJ2KzpBaGlbF9vmKwEEU2t3wosNkC1KCmFKPl3GkPr6kFEt8QYlqEl9WrCy40FU4gN6JPBq+qN4r4cHnZJf5K/g46WjC778ofptsxKShTlBDDPo+dkKJ/TmhCdSA3E/rHa3hZgJZIqQAztuiJK2kb+nlSbFFjViB+TUsCoKSyh1GhEAW445k1G5BG4tWHUuzhwSczR3BAfVvVCC8JZTbJySGxAYeGEEGOiXDFAYWMp+L4iUpoQVKLV8+vfHNps/OqCUrSVrOhcHV2zAjo7FZEzbPzcxPzi7k56UaJSLvEpLSlqbclD9pLxySnq2dUY2kILJacDDbnUHcYd2bpOCKYVHLdCqddIQpGEHDVwrryhjdc/DMUF0BQRXU0aNVL42jNqpFHIWSkTFT1tgkAGuSpiqS0ccVeqA7xufGpSwpQWpSlKKyKkkkkUfPjDK3pEiXKsTkKQ02eofXLFEH+hDDZUxpVqSkMxUoa6FhGOS6TNsfbGlgCAEpIOEM7AGmp8/8XLCTklu1+uEqb4I+YntMWKvsjNCe0+2MrRrozz3lkGtk37P5ExkVcqZ+O1TFMz4afZSI3EMk9p5Myj8SstaczK/KIOKVjb2wHyVngWOzZ/uZX5RDT4wny8dC6M2VDG3pEdfDfG1IW3pK74li2U64xU5syYLJshzStr9cYEHfGjOSTr1xJKxVoAIpVvjRmFs39UZ1xUUna8NComqZX9Y2LUNQYhzfl4goHb57IBnn3LWTL+OqXVloSokfSAY8KARnJ/GmeFWVioggiZQDaytf1hxfthCy5NdsVXXIwGlaxLRSlSo62zLmMOdCMf/AGySG4nWJpmu75PSmm+BJM86gxdjO/s4Q6EW440+/u3cYq5yn6RLFDAsJjQi2RZVLyBA26QfIsGHSu+AAOTZCdw3602QwlWYIwlgVAuDq8bWopBcttrC+faycjnqdYQwm+rNMny8KBiUCCGDjLI1zYkxy6LFMBmUUhSUmu3Kg28YhfwljCpdomSSmowOX6gHJfh3RlkvUzZSumpSx85SMJVvbEoGLU2lRzz9LCUt/INcNyMvnJgUGNAoEEn1AQ8tc0YSGWXBFEKPXlSEl331NxYZkw4MikBLE6ElnEN7daVCTMUgEqCFFKdpaghbO7ZpGCiqQLJmIUCZS0LLZY6jiCKVjm+VSFJtGNlhGFASvCWdq1yPjErhvEzJ6JanSoKAUFFiK6BhSjERdy7tKjzSAHSCVKD65DsEaSzW+AhirsJuaYVySTtIcasBE56BqRFXJZQ+LBORClHtaCZ6OHnrjJu2aJVwJb2mKBlhFa6bfogDPhHT8jpKZ04rUgjmUFSgofONEpNdVabuEU3CqVLnIVNsa5uGomBZIBrXm2CTxMdJZ5yEAiRLMtK1mYvEQ61E5kjNhQDSD3KWoPHfyPL7ROnypmO0SnmLJKi5qonpbXIJHdHTy7KiYlKhLwuAWOYprFS7SsEi12aXMl/5akHDMl9J8Tj0wWqD3w9kzUqSCMm14cIE9uBNUJl3SjYe39NsULuZBJZ+svHRK4iKVpzgaQbM8X5VScFqmJd2w/lTGRfy3/jZ3FH5Exkc77NUez8lU/sVl/sSvyp8+atUJ3CF/JT+Csv9iV+VPnzRsO+N0jNooKKZREoGxoIbfGFIgCgNcgbIgJJfZBxA21jWMPnDECy5ZZuieIiRbVIixc0fSEDzFgjMQhGLnJdsPdA0yYl/VG5mendA01MMEL7wS4oIAswIOXjB80RSBCGMLNMyrBSDC+UNsN7Dd6l1qlO0+oQXQEUS3LM53CGdmusUKq0yGnGDLJZQgUHW5fOLlqYPoBtOyFZVEygBvAwJabWmW+RVsgK2XkXwp+97IWFTkmBIC2dPKnJMCrXl+kTennZA8xW6KsQBedcx59sJ5asKjUw1tyjAMuz1xKDjqrASDJPSfKoq49cM7deh5rCFnpBswdm7dAyMSn6RCQXqfOsBWqYVHEfLCJtmnSFUuSUTMQzBd67d8HzZxmVVU+axVMlknz589m5aD58+fF0Ib3TNCQ1O3hDizDnFhI11fTsjnJKaGOr5PScIxmhVQcIGKh1IQhw4UE4SzBnIBYOPLRVMyyHA9UHvo4PnhAtqnYQSSkAV17ozstX0cbyiWDMCQ1KmupeLbFbCEgV8iFS1Faio5qL+e7zmVKmEM0aImQ5+NnhxG+M559IDRNO6L0rOwQ7JXB5Ty2P7bO4o/ImNxHlp/GzuKfyJjI532aI9J5P8uLDLs0iWucQtEqWlQ5uYWISAQ4TWo0g//wBQbvf+IP4c33IyMit2FGx8IN3/AF5/Dm+7ET8IF3/Xk/6c33YyMg3YtURXy9u8/wCefw5vuREcu7vf9+R/pzfdjIyDdhqjBy7u9v35/Dme7EVcurv+vP4c33IyMg3YaIqmcubBpOp/bme5FKuW1h+uP4cz3YyMg3YaoFm8sLER+9/2TPdgZPKmxv8AvP8AYv3YyMg3Y9UP7ByvutDPacR/tTmy2YIaI+Ei7R/8h/8ASne5GRkLZhqYr4S7uYnnyTs5qb7rQotnwiWOZnNYaDm5nu1jIyDcKB/+ubF9afw5nuxn/XNi+tP3JnuxkZD9xhqQVy2sX13/AOcz3YqmctLH9afuL92MjIN2LUGVyrsZNZxb+hfuxTN5VWVRHyrJ/omdvo5xkZBuxpELXyqsp6KF9EZdBVd56MBK5Q2f6Z+6r2RkZCUqBqzSuUFn+mfuq92Ipv8As7+mfuq9kajIfuMKDrDyjsjgLm4Q7k4FnqomOrlcvLuAA58ts5qZ7kZGQObCixfwh2D69+MmZ7kKb75d2RaMKJrkmpCJgYbKpEZGQthnPJ5SWf6f+1XsguXyosus3/av3YyMh7sVF/8A1VZPrT9xfuxieVlkr8qfuL92NRkP3GLVHCcpLWmbaZkxBdKsLFiHZIGofMRkZGRmyj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680" name="Picture 8" descr="http://cmsimg.news-leader.com/apps/pbcsi.dll/bilde?Site=DO&amp;Date=20140131&amp;Category=NEWS01&amp;ArtNo=301310055&amp;Ref=AR&amp;MaxW=640&amp;Border=0&amp;District-city-may-hire-company-handle-all-school-crossing-guard-serv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02" y="374487"/>
            <a:ext cx="4345502" cy="297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12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 smtClean="0"/>
              <a:t>Quizes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L</a:t>
            </a:r>
            <a:r>
              <a:rPr lang="en-US" dirty="0" smtClean="0"/>
              <a:t>earning tool</a:t>
            </a:r>
          </a:p>
          <a:p>
            <a:pPr lvl="0"/>
            <a:r>
              <a:rPr lang="en-US" dirty="0" smtClean="0"/>
              <a:t>Not dipstick for how much learned</a:t>
            </a:r>
          </a:p>
          <a:p>
            <a:pPr lvl="0"/>
            <a:r>
              <a:rPr lang="en-US" dirty="0" smtClean="0"/>
              <a:t>Memory is write operation</a:t>
            </a:r>
          </a:p>
          <a:p>
            <a:pPr lvl="0"/>
            <a:r>
              <a:rPr lang="en-US" dirty="0" smtClean="0"/>
              <a:t>Priming</a:t>
            </a:r>
          </a:p>
        </p:txBody>
      </p:sp>
      <p:pic>
        <p:nvPicPr>
          <p:cNvPr id="3074" name="Picture 2" descr="http://i.kinja-img.com/gawker-media/image/upload/s--p1UBJOM2--/18s0bssq7j9yajp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2" y="2208529"/>
            <a:ext cx="4524375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72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ways to home?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/</a:t>
            </a:r>
          </a:p>
          <a:p>
            <a:r>
              <a:rPr lang="en-US" dirty="0" smtClean="0"/>
              <a:t>/Home</a:t>
            </a:r>
          </a:p>
          <a:p>
            <a:r>
              <a:rPr lang="en-US" dirty="0" smtClean="0"/>
              <a:t>/Home/Index</a:t>
            </a:r>
          </a:p>
          <a:p>
            <a:r>
              <a:rPr lang="en-US" dirty="0" smtClean="0"/>
              <a:t>Home/Index/</a:t>
            </a:r>
            <a:r>
              <a:rPr lang="en-US" dirty="0" err="1" smtClean="0"/>
              <a:t>purplealligator</a:t>
            </a:r>
            <a:endParaRPr lang="en-US" dirty="0" smtClean="0"/>
          </a:p>
          <a:p>
            <a:r>
              <a:rPr lang="en-US" strike="sngStrike" dirty="0" smtClean="0"/>
              <a:t>home/index/purple/alligator</a:t>
            </a:r>
            <a:endParaRPr lang="en-US" strike="sngStrike" dirty="0"/>
          </a:p>
        </p:txBody>
      </p:sp>
      <p:pic>
        <p:nvPicPr>
          <p:cNvPr id="29698" name="Picture 2" descr="http://www.sportingcharts.com/media/255712/home-pla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649" y="2556932"/>
            <a:ext cx="400050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17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 make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home/index/purple/alligator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00" y="3857650"/>
            <a:ext cx="12056725" cy="1825035"/>
          </a:xfrm>
          <a:prstGeom prst="rect">
            <a:avLst/>
          </a:prstGeom>
        </p:spPr>
      </p:pic>
      <p:pic>
        <p:nvPicPr>
          <p:cNvPr id="30724" name="Picture 4" descr="http://www.blogcdn.com/www.parentdish.co.uk/media/2012/12/woman-quizzical-alam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718" y="1953300"/>
            <a:ext cx="3672577" cy="244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81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Passing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parameter?</a:t>
            </a:r>
          </a:p>
          <a:p>
            <a:r>
              <a:rPr lang="en-US" dirty="0" smtClean="0"/>
              <a:t>/home/index/2</a:t>
            </a:r>
          </a:p>
          <a:p>
            <a:r>
              <a:rPr lang="en-US" dirty="0" smtClean="0"/>
              <a:t>/about/home</a:t>
            </a:r>
          </a:p>
          <a:p>
            <a:r>
              <a:rPr lang="en-US" dirty="0" smtClean="0"/>
              <a:t>/you/are/</a:t>
            </a:r>
            <a:r>
              <a:rPr lang="en-US" dirty="0" err="1" smtClean="0"/>
              <a:t>doing_good</a:t>
            </a:r>
            <a:endParaRPr lang="en-US" dirty="0"/>
          </a:p>
        </p:txBody>
      </p:sp>
      <p:pic>
        <p:nvPicPr>
          <p:cNvPr id="31746" name="Picture 2" descr="http://www.icoeye.com/images/parameter/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722" y="2285999"/>
            <a:ext cx="3571875" cy="399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38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for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route</a:t>
            </a:r>
          </a:p>
          <a:p>
            <a:r>
              <a:rPr lang="en-US" dirty="0" smtClean="0"/>
              <a:t>Create a route where it takes the  action first and then the controller</a:t>
            </a:r>
          </a:p>
          <a:p>
            <a:endParaRPr lang="en-US" dirty="0"/>
          </a:p>
        </p:txBody>
      </p:sp>
      <p:pic>
        <p:nvPicPr>
          <p:cNvPr id="32770" name="Picture 2" descr="http://allmedcorp.com/wp-content/uploads/2014/05/New-Diet-Exercise-Guideline-Heart-Health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235" y="3889419"/>
            <a:ext cx="5576778" cy="314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31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the previous exercise so that the teacher’s name is taken from the parameter</a:t>
            </a:r>
            <a:endParaRPr lang="en-US" dirty="0"/>
          </a:p>
        </p:txBody>
      </p:sp>
      <p:pic>
        <p:nvPicPr>
          <p:cNvPr id="33794" name="Picture 2" descr="http://www.jdhillberry.com/images/Putting_It_Together_close_u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74" y="3181082"/>
            <a:ext cx="3447111" cy="367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36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under the hood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file gets looked at first by MVC?</a:t>
            </a:r>
          </a:p>
          <a:p>
            <a:r>
              <a:rPr lang="en-US" dirty="0" smtClean="0"/>
              <a:t>How does MVC figure out which page to show?</a:t>
            </a:r>
          </a:p>
          <a:p>
            <a:r>
              <a:rPr lang="en-US" dirty="0" smtClean="0"/>
              <a:t>What is the route table?</a:t>
            </a:r>
          </a:p>
          <a:p>
            <a:r>
              <a:rPr lang="en-US" dirty="0" smtClean="0"/>
              <a:t>What is routing?</a:t>
            </a:r>
          </a:p>
          <a:p>
            <a:r>
              <a:rPr lang="en-US" dirty="0" smtClean="0"/>
              <a:t>How does routing happen in MVC?</a:t>
            </a:r>
            <a:endParaRPr lang="en-US" dirty="0"/>
          </a:p>
        </p:txBody>
      </p:sp>
      <p:pic>
        <p:nvPicPr>
          <p:cNvPr id="4" name="Picture 2" descr="http://lolsnaps.com/upload_pic/EveryTimeILookUnderTheHoodOfACar-979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532" y="3958967"/>
            <a:ext cx="4334679" cy="289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98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Priming on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are views located?</a:t>
            </a:r>
          </a:p>
          <a:p>
            <a:r>
              <a:rPr lang="en-US" dirty="0" smtClean="0"/>
              <a:t>What is the default view for a controller action?</a:t>
            </a:r>
          </a:p>
          <a:p>
            <a:r>
              <a:rPr lang="en-US" dirty="0" smtClean="0"/>
              <a:t>What is an HTML Helper?</a:t>
            </a:r>
          </a:p>
          <a:p>
            <a:r>
              <a:rPr lang="en-US" dirty="0" smtClean="0"/>
              <a:t>Name three HTML Helpers.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4818" name="Picture 2" descr="http://a.abcnews.com/images/Entertainment/abc_the_view_cast_kb_140515_16x9_99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254" y="3590637"/>
            <a:ext cx="5135406" cy="288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84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Helpers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HTML.Textbox</a:t>
            </a:r>
            <a:endParaRPr lang="en-US" dirty="0" smtClean="0"/>
          </a:p>
          <a:p>
            <a:r>
              <a:rPr lang="en-US" dirty="0" err="1" smtClean="0"/>
              <a:t>HTML.RadioButton</a:t>
            </a:r>
            <a:endParaRPr lang="en-US" dirty="0" smtClean="0"/>
          </a:p>
          <a:p>
            <a:r>
              <a:rPr lang="en-US" dirty="0" err="1" smtClean="0"/>
              <a:t>HTML.CheckBox</a:t>
            </a:r>
            <a:endParaRPr lang="en-US" dirty="0" smtClean="0"/>
          </a:p>
          <a:p>
            <a:r>
              <a:rPr lang="en-US" dirty="0" err="1" smtClean="0"/>
              <a:t>HTML.TextboxFor</a:t>
            </a:r>
            <a:r>
              <a:rPr lang="en-US" dirty="0"/>
              <a:t> </a:t>
            </a:r>
            <a:r>
              <a:rPr lang="en-US" dirty="0" smtClean="0"/>
              <a:t>–oops not yet…</a:t>
            </a:r>
            <a:endParaRPr lang="en-US" dirty="0"/>
          </a:p>
        </p:txBody>
      </p:sp>
      <p:pic>
        <p:nvPicPr>
          <p:cNvPr id="36866" name="Picture 2" descr="http://ia.media-imdb.com/images/M/MV5BOTU1NDg4MTk2NF5BMl5BanBnXkFtZTcwODAxNjk0OQ@@._V1_SX640_SY72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577" y="2034862"/>
            <a:ext cx="3864020" cy="454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4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Passing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Route</a:t>
            </a:r>
          </a:p>
          <a:p>
            <a:r>
              <a:rPr lang="en-US" dirty="0" smtClean="0"/>
              <a:t>Request variables</a:t>
            </a:r>
          </a:p>
          <a:p>
            <a:pPr lvl="1"/>
            <a:r>
              <a:rPr lang="en-US" dirty="0" smtClean="0"/>
              <a:t>GET</a:t>
            </a:r>
          </a:p>
          <a:p>
            <a:pPr lvl="1"/>
            <a:r>
              <a:rPr lang="en-US" dirty="0" smtClean="0"/>
              <a:t>POST</a:t>
            </a:r>
          </a:p>
          <a:p>
            <a:r>
              <a:rPr lang="en-US" dirty="0" smtClean="0"/>
              <a:t>Will form into objects</a:t>
            </a:r>
            <a:endParaRPr lang="en-US" dirty="0"/>
          </a:p>
        </p:txBody>
      </p:sp>
      <p:pic>
        <p:nvPicPr>
          <p:cNvPr id="37890" name="Picture 2" descr="http://fistfuloftalent.com/wp-content/uploads/2011/05/kobe-ball-pa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581" y="2320925"/>
            <a:ext cx="56578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46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me show you some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 </a:t>
            </a:r>
          </a:p>
          <a:p>
            <a:r>
              <a:rPr lang="en-US" dirty="0"/>
              <a:t>Class via Get</a:t>
            </a:r>
            <a:endParaRPr lang="en-US" dirty="0"/>
          </a:p>
        </p:txBody>
      </p:sp>
      <p:pic>
        <p:nvPicPr>
          <p:cNvPr id="38914" name="Picture 2" descr="http://rlv.zcache.com/pink_panther_showing_off_something_coaster-ra7949f9f3b93463086869937367d164d_x7jy0_8byvr_5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7" y="2285999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87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Talk about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pic>
        <p:nvPicPr>
          <p:cNvPr id="4098" name="Picture 2" descr="http://pad2.whstatic.com/images/thumb/f/fe/Smooth-Talk-Your-Way-out-of-Trouble-Step-2.jpg/670px-Smooth-Talk-Your-Way-out-of-Trouble-Step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335" y="2285999"/>
            <a:ext cx="6381750" cy="479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80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change views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237" y="2936901"/>
            <a:ext cx="5057105" cy="3209900"/>
          </a:xfrm>
          <a:prstGeom prst="rect">
            <a:avLst/>
          </a:prstGeom>
        </p:spPr>
      </p:pic>
      <p:pic>
        <p:nvPicPr>
          <p:cNvPr id="40964" name="Picture 4" descr="http://www.myfishtank.net/wordpress/wp-content/uploads/catfishbowlbab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191703"/>
            <a:ext cx="5715000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1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for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function that receives a </a:t>
            </a:r>
            <a:r>
              <a:rPr lang="en-US" dirty="0" err="1" smtClean="0"/>
              <a:t>CochiseCollegeStudent</a:t>
            </a:r>
            <a:r>
              <a:rPr lang="en-US" dirty="0" smtClean="0"/>
              <a:t> object</a:t>
            </a:r>
          </a:p>
          <a:p>
            <a:r>
              <a:rPr lang="en-US" dirty="0" smtClean="0"/>
              <a:t>Create a function that gets an </a:t>
            </a:r>
            <a:r>
              <a:rPr lang="en-US" dirty="0" err="1" smtClean="0"/>
              <a:t>int</a:t>
            </a:r>
            <a:r>
              <a:rPr lang="en-US" dirty="0" smtClean="0"/>
              <a:t> and pass a character. What happens?</a:t>
            </a:r>
          </a:p>
          <a:p>
            <a:r>
              <a:rPr lang="en-US" dirty="0" smtClean="0"/>
              <a:t>Create a function that returns to another view</a:t>
            </a:r>
            <a:endParaRPr lang="en-US" dirty="0"/>
          </a:p>
        </p:txBody>
      </p:sp>
      <p:pic>
        <p:nvPicPr>
          <p:cNvPr id="39938" name="Picture 2" descr="http://thejlcgroup.com/wp-content/uploads/2014/06/Learn-Mor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656" y="3596755"/>
            <a:ext cx="3761701" cy="285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51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Priming on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are views located?</a:t>
            </a:r>
          </a:p>
          <a:p>
            <a:r>
              <a:rPr lang="en-US" dirty="0" smtClean="0"/>
              <a:t>What is the default view for a controller action?</a:t>
            </a:r>
          </a:p>
          <a:p>
            <a:r>
              <a:rPr lang="en-US" dirty="0" smtClean="0"/>
              <a:t>What is an HTML Helper?</a:t>
            </a:r>
          </a:p>
          <a:p>
            <a:r>
              <a:rPr lang="en-US" dirty="0" smtClean="0"/>
              <a:t>Name three HTML Helpers.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://a.abcnews.com/images/Entertainment/abc_the_view_cast_kb_140515_16x9_99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254" y="3590637"/>
            <a:ext cx="5135406" cy="288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66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Priming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Entity Framework?</a:t>
            </a:r>
          </a:p>
          <a:p>
            <a:r>
              <a:rPr lang="en-US" dirty="0" smtClean="0"/>
              <a:t>What are the two ways to use Entity Framework?</a:t>
            </a:r>
          </a:p>
          <a:p>
            <a:r>
              <a:rPr lang="en-US" dirty="0" smtClean="0"/>
              <a:t>What design pattern does EF implement?</a:t>
            </a:r>
          </a:p>
          <a:p>
            <a:r>
              <a:rPr lang="en-US" dirty="0" smtClean="0"/>
              <a:t>What abstract class must you implement for EF?</a:t>
            </a:r>
          </a:p>
          <a:p>
            <a:r>
              <a:rPr lang="en-US" dirty="0" smtClean="0"/>
              <a:t>How do you create a table with EF Code First?</a:t>
            </a:r>
          </a:p>
          <a:p>
            <a:r>
              <a:rPr lang="en-US" dirty="0" smtClean="0"/>
              <a:t>How do you view the table you created?</a:t>
            </a:r>
          </a:p>
          <a:p>
            <a:r>
              <a:rPr lang="en-US" dirty="0" smtClean="0"/>
              <a:t>How do you create a foreign key in EF Code First?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1986" name="Picture 2" descr="http://wpteach.com/wp-content/uploads/2011/12/framewo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231" y="2700939"/>
            <a:ext cx="4239922" cy="282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24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Entity Framework?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Repository</a:t>
            </a:r>
          </a:p>
          <a:p>
            <a:r>
              <a:rPr lang="en-US" dirty="0" smtClean="0"/>
              <a:t>Connect to Database</a:t>
            </a:r>
          </a:p>
          <a:p>
            <a:r>
              <a:rPr lang="en-US" dirty="0" smtClean="0"/>
              <a:t>Tables are lists of classes</a:t>
            </a:r>
            <a:endParaRPr lang="en-US" dirty="0"/>
          </a:p>
        </p:txBody>
      </p:sp>
      <p:pic>
        <p:nvPicPr>
          <p:cNvPr id="44034" name="Picture 2" descr="http://www.medcomsoft.com/wp-content/uploads/slide026_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797" y="2644775"/>
            <a:ext cx="4762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45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to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First</a:t>
            </a:r>
          </a:p>
          <a:p>
            <a:r>
              <a:rPr lang="en-US" dirty="0" smtClean="0"/>
              <a:t>Database First</a:t>
            </a:r>
          </a:p>
          <a:p>
            <a:r>
              <a:rPr lang="en-US" dirty="0" smtClean="0"/>
              <a:t>Code First from Database</a:t>
            </a:r>
          </a:p>
          <a:p>
            <a:r>
              <a:rPr lang="en-US" dirty="0" smtClean="0"/>
              <a:t>We are going to use Code First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106" y="2086044"/>
            <a:ext cx="6009524" cy="5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6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</a:t>
            </a:r>
            <a:r>
              <a:rPr lang="en-US" dirty="0" err="1" smtClean="0"/>
              <a:t>DBRepository</a:t>
            </a:r>
            <a:endParaRPr lang="en-US" dirty="0" smtClean="0"/>
          </a:p>
          <a:p>
            <a:r>
              <a:rPr lang="en-US" dirty="0" err="1" smtClean="0"/>
              <a:t>Dbset</a:t>
            </a:r>
            <a:r>
              <a:rPr lang="en-US" dirty="0" smtClean="0"/>
              <a:t>&lt;class&gt; </a:t>
            </a:r>
          </a:p>
          <a:p>
            <a:r>
              <a:rPr lang="en-US" dirty="0" smtClean="0"/>
              <a:t>Use-migrations</a:t>
            </a:r>
          </a:p>
          <a:p>
            <a:r>
              <a:rPr lang="en-US" dirty="0" smtClean="0"/>
              <a:t>Allow automatic migrations</a:t>
            </a:r>
          </a:p>
          <a:p>
            <a:r>
              <a:rPr lang="en-US" dirty="0" smtClean="0"/>
              <a:t>Magically creates database</a:t>
            </a:r>
          </a:p>
          <a:p>
            <a:r>
              <a:rPr lang="en-US" dirty="0"/>
              <a:t>Class turns into table in </a:t>
            </a:r>
            <a:r>
              <a:rPr lang="en-US" dirty="0" smtClean="0"/>
              <a:t>database</a:t>
            </a:r>
            <a:endParaRPr lang="en-US" dirty="0"/>
          </a:p>
        </p:txBody>
      </p:sp>
      <p:pic>
        <p:nvPicPr>
          <p:cNvPr id="45058" name="Picture 2" descr="http://dhananjay25.files.wordpress.com/2012/02/image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834" y="2077455"/>
            <a:ext cx="350520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72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magic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 becomes identity column</a:t>
            </a:r>
          </a:p>
          <a:p>
            <a:r>
              <a:rPr lang="en-US" dirty="0" smtClean="0"/>
              <a:t>Virtual </a:t>
            </a:r>
            <a:r>
              <a:rPr lang="en-US" dirty="0" err="1" smtClean="0"/>
              <a:t>Icollection</a:t>
            </a:r>
            <a:r>
              <a:rPr lang="en-US" dirty="0" smtClean="0"/>
              <a:t>&lt;</a:t>
            </a:r>
            <a:r>
              <a:rPr lang="en-US" dirty="0" err="1" smtClean="0"/>
              <a:t>Classname</a:t>
            </a:r>
            <a:r>
              <a:rPr lang="en-US" dirty="0" smtClean="0"/>
              <a:t>&gt; </a:t>
            </a:r>
            <a:r>
              <a:rPr lang="en-US" dirty="0" err="1" smtClean="0"/>
              <a:t>Classnames</a:t>
            </a:r>
            <a:endParaRPr lang="en-US" dirty="0" smtClean="0"/>
          </a:p>
          <a:p>
            <a:r>
              <a:rPr lang="en-US" dirty="0" smtClean="0"/>
              <a:t>Becomes foreign key</a:t>
            </a:r>
            <a:endParaRPr lang="en-US" dirty="0"/>
          </a:p>
        </p:txBody>
      </p:sp>
      <p:pic>
        <p:nvPicPr>
          <p:cNvPr id="46084" name="Picture 4" descr="http://blogs.sciencemag.org/newsblog/mag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811" y="3435439"/>
            <a:ext cx="4443211" cy="333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11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Product</a:t>
            </a:r>
          </a:p>
          <a:p>
            <a:pPr lvl="1"/>
            <a:r>
              <a:rPr lang="en-US" dirty="0" err="1" smtClean="0"/>
              <a:t>ProductId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endParaRPr lang="en-US" dirty="0" smtClean="0"/>
          </a:p>
          <a:p>
            <a:pPr lvl="1"/>
            <a:r>
              <a:rPr lang="en-US" dirty="0" err="1" smtClean="0"/>
              <a:t>ProductName</a:t>
            </a:r>
            <a:r>
              <a:rPr lang="en-US" dirty="0" smtClean="0"/>
              <a:t> string</a:t>
            </a:r>
          </a:p>
          <a:p>
            <a:pPr lvl="1"/>
            <a:r>
              <a:rPr lang="en-US" dirty="0" err="1" smtClean="0"/>
              <a:t>CategoryId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Category</a:t>
            </a:r>
          </a:p>
          <a:p>
            <a:pPr lvl="1"/>
            <a:r>
              <a:rPr lang="en-US" dirty="0" err="1" smtClean="0"/>
              <a:t>CategoryId</a:t>
            </a:r>
            <a:r>
              <a:rPr lang="en-US" dirty="0" smtClean="0"/>
              <a:t> </a:t>
            </a:r>
            <a:r>
              <a:rPr lang="en-US" dirty="0" err="1" smtClean="0"/>
              <a:t>int</a:t>
            </a:r>
            <a:endParaRPr lang="en-US" dirty="0" smtClean="0"/>
          </a:p>
          <a:p>
            <a:pPr lvl="1"/>
            <a:r>
              <a:rPr lang="en-US" dirty="0" err="1" smtClean="0"/>
              <a:t>CategoryName</a:t>
            </a:r>
            <a:r>
              <a:rPr lang="en-US" dirty="0" smtClean="0"/>
              <a:t> string</a:t>
            </a:r>
            <a:endParaRPr lang="en-US" dirty="0"/>
          </a:p>
        </p:txBody>
      </p:sp>
      <p:pic>
        <p:nvPicPr>
          <p:cNvPr id="47106" name="Picture 2" descr="http://www.hermanmiller.com/content/dam/hermanmiller/page_assets/products/Q_Tables/hero_q_tables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517" y="2727968"/>
            <a:ext cx="6305237" cy="252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01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63" y="2556932"/>
            <a:ext cx="7135253" cy="2392789"/>
          </a:xfrm>
          <a:prstGeom prst="rect">
            <a:avLst/>
          </a:prstGeom>
        </p:spPr>
      </p:pic>
      <p:pic>
        <p:nvPicPr>
          <p:cNvPr id="48130" name="Picture 2" descr="http://www.co-operativepharmacy.co.uk/assets/Pharmacy/catalogue/product/large/322655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339" y="1630785"/>
            <a:ext cx="3108022" cy="310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82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/>
              <a:t>Have you write down as much as you remember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a break</a:t>
            </a:r>
          </a:p>
          <a:p>
            <a:r>
              <a:rPr lang="en-US" dirty="0" smtClean="0"/>
              <a:t>Rinse and Repeat</a:t>
            </a:r>
          </a:p>
        </p:txBody>
      </p:sp>
      <p:pic>
        <p:nvPicPr>
          <p:cNvPr id="5122" name="Picture 2" descr="http://www.thesociety.org.au/home/wp-content/uploads/4adcc_Featured_WriteItDow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119" y="2556932"/>
            <a:ext cx="6693535" cy="446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54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do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855946"/>
            <a:ext cx="9498096" cy="1973631"/>
          </a:xfrm>
          <a:prstGeom prst="rect">
            <a:avLst/>
          </a:prstGeom>
        </p:spPr>
      </p:pic>
      <p:pic>
        <p:nvPicPr>
          <p:cNvPr id="49154" name="Picture 2" descr="http://scholarshipproz.com/upload/orig/project_category_44295.jpe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338" y="758073"/>
            <a:ext cx="4429662" cy="250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82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do it!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126" y="2679863"/>
            <a:ext cx="9577363" cy="2239866"/>
          </a:xfrm>
          <a:prstGeom prst="rect">
            <a:avLst/>
          </a:prstGeom>
        </p:spPr>
      </p:pic>
      <p:pic>
        <p:nvPicPr>
          <p:cNvPr id="50180" name="Picture 4" descr="http://upload.wikimedia.org/wikipedia/commons/thumb/1/12/We_Can_Do_It!.jpg/464px-We_Can_Do_It!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613" y="25322"/>
            <a:ext cx="2626861" cy="339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24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Update-migrations</a:t>
            </a:r>
          </a:p>
          <a:p>
            <a:r>
              <a:rPr lang="en-US" dirty="0" smtClean="0"/>
              <a:t>Need to allow automatic migrations</a:t>
            </a:r>
          </a:p>
        </p:txBody>
      </p:sp>
      <p:pic>
        <p:nvPicPr>
          <p:cNvPr id="51202" name="Picture 2" descr="http://gilligalloubird.com/wp-content/uploads/2014/04/bird_v-fly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408362"/>
            <a:ext cx="5846830" cy="38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23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57" y="2924238"/>
            <a:ext cx="10958334" cy="1554998"/>
          </a:xfrm>
          <a:prstGeom prst="rect">
            <a:avLst/>
          </a:prstGeom>
        </p:spPr>
      </p:pic>
      <p:pic>
        <p:nvPicPr>
          <p:cNvPr id="52228" name="Picture 4" descr="http://www.birdsandblooms.com/wp-content/uploads/2013/12/Migrating-Birds-Swans-Bill-and-Sharon-Draker-Rolfnp-com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547" y="3453626"/>
            <a:ext cx="3902041" cy="258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42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set it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LINQ (We’ll talk about it next)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130" y="3058237"/>
            <a:ext cx="8212460" cy="2719711"/>
          </a:xfrm>
          <a:prstGeom prst="rect">
            <a:avLst/>
          </a:prstGeom>
        </p:spPr>
      </p:pic>
      <p:pic>
        <p:nvPicPr>
          <p:cNvPr id="53250" name="Picture 2" descr="http://www.officialpsds.com/images/thumbs/A-3D-Chain-Link-psd5445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203" y="521594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96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 it is your turn to do it!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Product</a:t>
            </a:r>
          </a:p>
          <a:p>
            <a:pPr lvl="1"/>
            <a:r>
              <a:rPr lang="en-US" dirty="0" err="1"/>
              <a:t>ProductId</a:t>
            </a:r>
            <a:r>
              <a:rPr lang="en-US" dirty="0"/>
              <a:t> </a:t>
            </a:r>
            <a:r>
              <a:rPr lang="en-US" dirty="0" err="1"/>
              <a:t>int</a:t>
            </a:r>
            <a:endParaRPr lang="en-US" dirty="0"/>
          </a:p>
          <a:p>
            <a:pPr lvl="1"/>
            <a:r>
              <a:rPr lang="en-US" dirty="0" err="1"/>
              <a:t>ProductName</a:t>
            </a:r>
            <a:r>
              <a:rPr lang="en-US" dirty="0"/>
              <a:t> string</a:t>
            </a:r>
          </a:p>
          <a:p>
            <a:pPr lvl="1"/>
            <a:r>
              <a:rPr lang="en-US" dirty="0" err="1"/>
              <a:t>CategoryId</a:t>
            </a:r>
            <a:r>
              <a:rPr lang="en-US" dirty="0"/>
              <a:t>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Category</a:t>
            </a:r>
          </a:p>
          <a:p>
            <a:pPr lvl="1"/>
            <a:r>
              <a:rPr lang="en-US" dirty="0" err="1"/>
              <a:t>CategoryId</a:t>
            </a:r>
            <a:r>
              <a:rPr lang="en-US" dirty="0"/>
              <a:t> </a:t>
            </a:r>
            <a:r>
              <a:rPr lang="en-US" dirty="0" err="1"/>
              <a:t>int</a:t>
            </a:r>
            <a:endParaRPr lang="en-US" dirty="0"/>
          </a:p>
          <a:p>
            <a:pPr lvl="1"/>
            <a:r>
              <a:rPr lang="en-US" dirty="0" err="1"/>
              <a:t>CategoryName</a:t>
            </a:r>
            <a:r>
              <a:rPr lang="en-US" dirty="0"/>
              <a:t> string</a:t>
            </a:r>
          </a:p>
          <a:p>
            <a:endParaRPr lang="en-US" dirty="0"/>
          </a:p>
        </p:txBody>
      </p:sp>
      <p:pic>
        <p:nvPicPr>
          <p:cNvPr id="54274" name="Picture 2" descr="http://spider-bob.com/heroes/dc/images/UncleSam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497" y="2125014"/>
            <a:ext cx="30861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25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63" y="2556932"/>
            <a:ext cx="7135253" cy="2392789"/>
          </a:xfrm>
          <a:prstGeom prst="rect">
            <a:avLst/>
          </a:prstGeom>
        </p:spPr>
      </p:pic>
      <p:pic>
        <p:nvPicPr>
          <p:cNvPr id="48130" name="Picture 2" descr="http://www.co-operativepharmacy.co.uk/assets/Pharmacy/catalogue/product/large/322655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339" y="1630785"/>
            <a:ext cx="3108022" cy="310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67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do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855946"/>
            <a:ext cx="9498096" cy="1973631"/>
          </a:xfrm>
          <a:prstGeom prst="rect">
            <a:avLst/>
          </a:prstGeom>
        </p:spPr>
      </p:pic>
      <p:pic>
        <p:nvPicPr>
          <p:cNvPr id="49154" name="Picture 2" descr="http://scholarshipproz.com/upload/orig/project_category_44295.jpe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338" y="758073"/>
            <a:ext cx="4429662" cy="250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75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do it!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126" y="2679863"/>
            <a:ext cx="9577363" cy="2239866"/>
          </a:xfrm>
          <a:prstGeom prst="rect">
            <a:avLst/>
          </a:prstGeom>
        </p:spPr>
      </p:pic>
      <p:pic>
        <p:nvPicPr>
          <p:cNvPr id="50180" name="Picture 4" descr="http://upload.wikimedia.org/wikipedia/commons/thumb/1/12/We_Can_Do_It!.jpg/464px-We_Can_Do_It!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613" y="25322"/>
            <a:ext cx="2626861" cy="339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59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Update-migrations</a:t>
            </a:r>
          </a:p>
          <a:p>
            <a:r>
              <a:rPr lang="en-US" dirty="0" smtClean="0"/>
              <a:t>Need to allow automatic migrations</a:t>
            </a:r>
          </a:p>
        </p:txBody>
      </p:sp>
      <p:pic>
        <p:nvPicPr>
          <p:cNvPr id="51202" name="Picture 2" descr="http://gilligalloubird.com/wp-content/uploads/2014/04/bird_v-fly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408362"/>
            <a:ext cx="5846830" cy="38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46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We who cut mere stones must always be envisioning cathedrals.</a:t>
            </a:r>
            <a:endParaRPr lang="en-US" dirty="0" smtClean="0"/>
          </a:p>
        </p:txBody>
      </p:sp>
      <p:pic>
        <p:nvPicPr>
          <p:cNvPr id="1026" name="Picture 2" descr="http://www.disaster-area.org/weis/gargoylevschime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233" y="1358899"/>
            <a:ext cx="3157255" cy="438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96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57" y="2924238"/>
            <a:ext cx="10958334" cy="1554998"/>
          </a:xfrm>
          <a:prstGeom prst="rect">
            <a:avLst/>
          </a:prstGeom>
        </p:spPr>
      </p:pic>
      <p:pic>
        <p:nvPicPr>
          <p:cNvPr id="52228" name="Picture 4" descr="http://www.birdsandblooms.com/wp-content/uploads/2013/12/Migrating-Birds-Swans-Bill-and-Sharon-Draker-Rolfnp-com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547" y="3453626"/>
            <a:ext cx="3902041" cy="258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25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set it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LINQ (We’ll talk about it next)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130" y="3058237"/>
            <a:ext cx="8212460" cy="2719711"/>
          </a:xfrm>
          <a:prstGeom prst="rect">
            <a:avLst/>
          </a:prstGeom>
        </p:spPr>
      </p:pic>
      <p:pic>
        <p:nvPicPr>
          <p:cNvPr id="53250" name="Picture 2" descr="http://www.officialpsds.com/images/thumbs/A-3D-Chain-Link-psd5445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203" y="521594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58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83272" y="799576"/>
            <a:ext cx="9601196" cy="1303867"/>
          </a:xfrm>
        </p:spPr>
        <p:txBody>
          <a:bodyPr/>
          <a:lstStyle/>
          <a:p>
            <a:r>
              <a:rPr lang="en-US" dirty="0" smtClean="0"/>
              <a:t>The magic happens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593" y="395325"/>
            <a:ext cx="4295238" cy="6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Happens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52" y="2119316"/>
            <a:ext cx="5872466" cy="403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4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Priming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Entity Framework?</a:t>
            </a:r>
          </a:p>
          <a:p>
            <a:r>
              <a:rPr lang="en-US" dirty="0" smtClean="0"/>
              <a:t>What are the two ways to use Entity Framework?</a:t>
            </a:r>
          </a:p>
          <a:p>
            <a:r>
              <a:rPr lang="en-US" dirty="0" smtClean="0"/>
              <a:t>What design pattern does EF implement?</a:t>
            </a:r>
          </a:p>
          <a:p>
            <a:r>
              <a:rPr lang="en-US" dirty="0" smtClean="0"/>
              <a:t>What abstract class must you implement for EF?</a:t>
            </a:r>
          </a:p>
          <a:p>
            <a:r>
              <a:rPr lang="en-US" dirty="0" smtClean="0"/>
              <a:t>How do you create a table with EF Code First?</a:t>
            </a:r>
          </a:p>
          <a:p>
            <a:r>
              <a:rPr lang="en-US" dirty="0" smtClean="0"/>
              <a:t>How do you view the table you created?</a:t>
            </a:r>
          </a:p>
          <a:p>
            <a:r>
              <a:rPr lang="en-US" dirty="0" smtClean="0"/>
              <a:t>How do you create a foreign key in EF Code First?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1986" name="Picture 2" descr="http://wpteach.com/wp-content/uploads/2011/12/framewo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231" y="2700939"/>
            <a:ext cx="4239922" cy="282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68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Priming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is LINQ?</a:t>
            </a:r>
          </a:p>
          <a:p>
            <a:r>
              <a:rPr lang="en-US" dirty="0" smtClean="0"/>
              <a:t>Why does LINQ work with?</a:t>
            </a:r>
          </a:p>
          <a:p>
            <a:r>
              <a:rPr lang="en-US" dirty="0" smtClean="0"/>
              <a:t>What are the two ways to use LINQ?</a:t>
            </a:r>
          </a:p>
          <a:p>
            <a:r>
              <a:rPr lang="en-US" dirty="0" smtClean="0"/>
              <a:t>Describe the syntax of LINQ?</a:t>
            </a:r>
          </a:p>
          <a:p>
            <a:r>
              <a:rPr lang="en-US" dirty="0" smtClean="0"/>
              <a:t>What is projection?</a:t>
            </a:r>
          </a:p>
          <a:p>
            <a:r>
              <a:rPr lang="en-US" dirty="0" smtClean="0"/>
              <a:t>What items can be projected?</a:t>
            </a:r>
          </a:p>
          <a:p>
            <a:r>
              <a:rPr lang="en-US" dirty="0" smtClean="0"/>
              <a:t>What are the limits of anonymous functions?</a:t>
            </a:r>
          </a:p>
          <a:p>
            <a:r>
              <a:rPr lang="en-US" dirty="0" smtClean="0"/>
              <a:t>What are common LINQ functions?</a:t>
            </a:r>
            <a:endParaRPr lang="en-US" dirty="0"/>
          </a:p>
        </p:txBody>
      </p:sp>
      <p:pic>
        <p:nvPicPr>
          <p:cNvPr id="4" name="Picture 2" descr="http://www.officialpsds.com/images/thumbs/A-3D-Chain-Link-psd544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203" y="521594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50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LINQ?</a:t>
            </a:r>
            <a:endParaRPr lang="en-US" dirty="0"/>
          </a:p>
        </p:txBody>
      </p:sp>
      <p:pic>
        <p:nvPicPr>
          <p:cNvPr id="4" name="0d5dKBMK5mo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439297" y="2450756"/>
            <a:ext cx="6281352" cy="35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8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LINQ?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</a:t>
            </a:r>
          </a:p>
          <a:p>
            <a:r>
              <a:rPr lang="en-US" dirty="0" err="1" smtClean="0"/>
              <a:t>INtergrated</a:t>
            </a:r>
            <a:endParaRPr lang="en-US" dirty="0" smtClean="0"/>
          </a:p>
          <a:p>
            <a:r>
              <a:rPr lang="en-US" dirty="0" smtClean="0"/>
              <a:t>Query</a:t>
            </a:r>
            <a:endParaRPr lang="en-US" dirty="0"/>
          </a:p>
        </p:txBody>
      </p:sp>
      <p:pic>
        <p:nvPicPr>
          <p:cNvPr id="1026" name="Picture 2" descr="http://www.syncmusic.jp/wordpress/wp-content/uploads/2012/09/Lin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839" y="2468562"/>
            <a:ext cx="52387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50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961" y="1019455"/>
            <a:ext cx="9601196" cy="1303867"/>
          </a:xfrm>
        </p:spPr>
        <p:txBody>
          <a:bodyPr/>
          <a:lstStyle/>
          <a:p>
            <a:r>
              <a:rPr lang="en-US" dirty="0" smtClean="0"/>
              <a:t>Works 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Everything</a:t>
            </a:r>
          </a:p>
          <a:p>
            <a:r>
              <a:rPr lang="en-US" dirty="0" smtClean="0"/>
              <a:t>Strings</a:t>
            </a:r>
          </a:p>
          <a:p>
            <a:r>
              <a:rPr lang="en-US" dirty="0" smtClean="0"/>
              <a:t>Lists</a:t>
            </a:r>
          </a:p>
          <a:p>
            <a:r>
              <a:rPr lang="en-US" dirty="0" smtClean="0"/>
              <a:t>XML</a:t>
            </a:r>
          </a:p>
          <a:p>
            <a:r>
              <a:rPr lang="en-US" dirty="0" smtClean="0"/>
              <a:t>Datasets</a:t>
            </a:r>
            <a:endParaRPr lang="en-US" dirty="0"/>
          </a:p>
        </p:txBody>
      </p:sp>
      <p:pic>
        <p:nvPicPr>
          <p:cNvPr id="2050" name="Picture 2" descr="http://sd.keepcalm-o-matic.co.uk/i/keep-calm-it-works-on-my-mach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84" y="1239081"/>
            <a:ext cx="4816216" cy="56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04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Life Before LINQ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Write out connection code, pick a data object, iterate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Why this stinks…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Redundant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Different objects have different methods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No good intelligence for data results without effort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338" name="Picture 2" descr="http://ts1.mm.bing.net/images/thumbnail.aspx?q=1040011755540&amp;id=cba9d6245936bfe1f8077f59eb7a90b5&amp;url=http%3a%2f%2ffarm4.static.flickr.com%2f3019%2f2626882948_e82554472d_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097" y="4003676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4681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are going to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MVC Design Patterns</a:t>
            </a:r>
            <a:endParaRPr lang="en-US" baseline="0" dirty="0" smtClean="0"/>
          </a:p>
          <a:p>
            <a:r>
              <a:rPr lang="en-US" baseline="0" dirty="0" smtClean="0"/>
              <a:t>Basic MVC Insides</a:t>
            </a:r>
          </a:p>
          <a:p>
            <a:r>
              <a:rPr lang="en-US" dirty="0" smtClean="0"/>
              <a:t>Routing</a:t>
            </a:r>
          </a:p>
          <a:p>
            <a:r>
              <a:rPr lang="en-US" dirty="0" smtClean="0"/>
              <a:t>LINQ</a:t>
            </a:r>
          </a:p>
          <a:p>
            <a:r>
              <a:rPr lang="en-US" dirty="0" smtClean="0"/>
              <a:t>Entity Framework</a:t>
            </a:r>
          </a:p>
          <a:p>
            <a:r>
              <a:rPr lang="en-US" baseline="0" dirty="0" smtClean="0"/>
              <a:t>JavaScript</a:t>
            </a:r>
            <a:r>
              <a:rPr lang="en-US" dirty="0" smtClean="0"/>
              <a:t> and jQuery</a:t>
            </a:r>
          </a:p>
          <a:p>
            <a:endParaRPr lang="en-US" sz="2400" dirty="0" smtClean="0">
              <a:effectLst/>
            </a:endParaRPr>
          </a:p>
        </p:txBody>
      </p:sp>
      <p:pic>
        <p:nvPicPr>
          <p:cNvPr id="7172" name="Picture 4" descr="http://s7d5.scene7.com/is/image/wasserstrom/coverl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775" y="255693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9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Functional Language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Dyslexic SQL</a:t>
            </a:r>
          </a:p>
          <a:p>
            <a:pPr lvl="1"/>
            <a:r>
              <a:rPr lang="en-US" dirty="0" smtClean="0"/>
              <a:t>Select columns from rows where column=value</a:t>
            </a:r>
          </a:p>
          <a:p>
            <a:pPr lvl="1"/>
            <a:r>
              <a:rPr lang="en-US" dirty="0"/>
              <a:t>from </a:t>
            </a:r>
            <a:r>
              <a:rPr lang="en-US" dirty="0" smtClean="0"/>
              <a:t>variable </a:t>
            </a:r>
            <a:r>
              <a:rPr lang="en-US" dirty="0"/>
              <a:t>in </a:t>
            </a:r>
            <a:r>
              <a:rPr lang="en-US" dirty="0" err="1" smtClean="0"/>
              <a:t>tablename</a:t>
            </a:r>
            <a:r>
              <a:rPr lang="en-US" dirty="0" smtClean="0"/>
              <a:t> </a:t>
            </a:r>
            <a:r>
              <a:rPr lang="en-US" dirty="0"/>
              <a:t>where </a:t>
            </a:r>
            <a:r>
              <a:rPr lang="en-US" dirty="0" err="1" smtClean="0"/>
              <a:t>tablename.column</a:t>
            </a:r>
            <a:r>
              <a:rPr lang="en-US" dirty="0" smtClean="0"/>
              <a:t>==“value" </a:t>
            </a:r>
            <a:r>
              <a:rPr lang="en-US" dirty="0"/>
              <a:t>select </a:t>
            </a:r>
            <a:r>
              <a:rPr lang="en-US" dirty="0" smtClean="0"/>
              <a:t>variable.*</a:t>
            </a:r>
          </a:p>
          <a:p>
            <a:r>
              <a:rPr lang="en-US" dirty="0" smtClean="0"/>
              <a:t>Examples in </a:t>
            </a:r>
            <a:r>
              <a:rPr lang="en-US" dirty="0" err="1" smtClean="0"/>
              <a:t>LINQPad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A simple query expression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LINQ works on objects</a:t>
            </a:r>
          </a:p>
        </p:txBody>
      </p:sp>
      <p:pic>
        <p:nvPicPr>
          <p:cNvPr id="15362" name="Picture 2" descr="http://ts4.mm.bing.net/images/thumbnail.aspx?q=993065972575&amp;id=1dc3e51ab6c3be1cf8509bb132493de6&amp;url=http%3a%2f%2fi189.photobucket.com%2falbums%2fz164%2fcryingstratocaster%2flancebann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54" y="708454"/>
            <a:ext cx="28575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181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http://www.albahari.com/nutshell/linqsyntax.aspx</a:t>
            </a:r>
          </a:p>
        </p:txBody>
      </p:sp>
      <p:pic>
        <p:nvPicPr>
          <p:cNvPr id="1026" name="Picture 2" descr="http://www.albahari.com/nutshell/linqsyntax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81000"/>
            <a:ext cx="5943600" cy="505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224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LINQPAD Examples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1752601"/>
            <a:ext cx="8229600" cy="42973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Looking at the other </a:t>
            </a:r>
            <a:r>
              <a:rPr lang="en-US" dirty="0" err="1" smtClean="0"/>
              <a:t>LINQPad</a:t>
            </a:r>
            <a:r>
              <a:rPr lang="en-US" dirty="0" smtClean="0"/>
              <a:t> Examples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LINQ to SQL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Note can run SQL from LINQPAD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Joins are for wimps </a:t>
            </a:r>
            <a:r>
              <a:rPr lang="en-US" dirty="0" smtClean="0">
                <a:sym typeface="Wingdings" pitchFamily="2" charset="2"/>
              </a:rPr>
              <a:t> use your relationships to find objects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SU Universe example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113" y="4621426"/>
            <a:ext cx="5105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6395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101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http://msdn.microsoft.com/en-us/vcsharp/aa336746.aspx</a:t>
            </a:r>
          </a:p>
        </p:txBody>
      </p:sp>
      <p:pic>
        <p:nvPicPr>
          <p:cNvPr id="19458" name="Picture 2" descr="http://ts2.mm.bing.net/images/thumbnail.aspx?q=1029996818325&amp;id=5d6e6d6a6e018d56d8a72ebf74927d65&amp;url=http%3a%2f%2fwww.disneypicture.net%2fdata%2fmedia%2f43%2f101_dalmati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81" y="3114133"/>
            <a:ext cx="3682313" cy="276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497118" y="324433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C1414"/>
                </a:solidFill>
                <a:latin typeface="Consolas" panose="020B0609020204030204" pitchFamily="49" charset="0"/>
              </a:rPr>
              <a:t>02193369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316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</a:t>
            </a:r>
            <a:r>
              <a:rPr lang="en-US" dirty="0" smtClean="0"/>
              <a:t>-E </a:t>
            </a:r>
            <a:r>
              <a:rPr lang="en-US" dirty="0" err="1" smtClean="0"/>
              <a:t>kewel</a:t>
            </a:r>
            <a:r>
              <a:rPr lang="en-US" dirty="0" smtClean="0"/>
              <a:t> keyword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Dynamic typing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Gives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intellisense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895600"/>
            <a:ext cx="537210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Callout 3"/>
          <p:cNvSpPr/>
          <p:nvPr/>
        </p:nvSpPr>
        <p:spPr>
          <a:xfrm>
            <a:off x="7848600" y="2133600"/>
            <a:ext cx="2743200" cy="1875148"/>
          </a:xfrm>
          <a:prstGeom prst="wedgeEllipseCallout">
            <a:avLst>
              <a:gd name="adj1" fmla="val -44397"/>
              <a:gd name="adj2" fmla="val 591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know all about you</a:t>
            </a:r>
          </a:p>
        </p:txBody>
      </p:sp>
    </p:spTree>
    <p:extLst>
      <p:ext uri="{BB962C8B-B14F-4D97-AF65-F5344CB8AC3E}">
        <p14:creationId xmlns:p14="http://schemas.microsoft.com/office/powerpoint/2010/main" val="368173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Looks like a duck…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Compiles exactly the same as using same type </a:t>
            </a:r>
          </a:p>
          <a:p>
            <a:r>
              <a:rPr lang="en-US" dirty="0" smtClean="0"/>
              <a:t>So why use it?</a:t>
            </a:r>
          </a:p>
          <a:p>
            <a:r>
              <a:rPr lang="en-US" dirty="0" smtClean="0"/>
              <a:t>Create a new type on the fly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949" y="4081849"/>
            <a:ext cx="8113713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own Arrow 3"/>
          <p:cNvSpPr/>
          <p:nvPr/>
        </p:nvSpPr>
        <p:spPr>
          <a:xfrm rot="2408243">
            <a:off x="6173229" y="4429009"/>
            <a:ext cx="405726" cy="10306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ts4.mm.bing.net/images/thumbnail.aspx?q=1050973046931&amp;id=8bb2064a7f7bb5bf11e9f78f8b9e3e07&amp;url=http%3a%2f%2fwww.hobbyfarmsmagazine.com%2fUpload%2f915e5d28-e1bb-4dab-95f5-3405bcc6ddb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425" y="177694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/>
          <p:cNvSpPr/>
          <p:nvPr/>
        </p:nvSpPr>
        <p:spPr>
          <a:xfrm>
            <a:off x="10248897" y="1866899"/>
            <a:ext cx="1295400" cy="838200"/>
          </a:xfrm>
          <a:prstGeom prst="wedgeRoundRectCallout">
            <a:avLst>
              <a:gd name="adj1" fmla="val -115436"/>
              <a:gd name="adj2" fmla="val -184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am not a duck!</a:t>
            </a:r>
          </a:p>
        </p:txBody>
      </p:sp>
    </p:spTree>
    <p:extLst>
      <p:ext uri="{BB962C8B-B14F-4D97-AF65-F5344CB8AC3E}">
        <p14:creationId xmlns:p14="http://schemas.microsoft.com/office/powerpoint/2010/main" val="184855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 there’s more…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rename columns</a:t>
            </a:r>
          </a:p>
          <a:p>
            <a:r>
              <a:rPr lang="en-US" dirty="0" smtClean="0"/>
              <a:t>This creates a new class on the fly</a:t>
            </a:r>
          </a:p>
          <a:p>
            <a:r>
              <a:rPr lang="en-US" dirty="0" smtClean="0"/>
              <a:t>This is called projection</a:t>
            </a:r>
          </a:p>
          <a:p>
            <a:r>
              <a:rPr lang="en-US" dirty="0" smtClean="0"/>
              <a:t>Note you can move items for readability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3962400"/>
            <a:ext cx="6742113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ts2.mm.bing.net/images/thumbnail.aspx?q=1090420281857&amp;id=3a94fa5687868cad1a5045fb8a5674ec&amp;url=http%3a%2f%2fwww.popcrunch.com%2fwp-content%2fuploads%2f2009%2f01%2finfomercia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228600"/>
            <a:ext cx="2187956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77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order right now…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also create classes inline</a:t>
            </a:r>
          </a:p>
          <a:p>
            <a:r>
              <a:rPr lang="en-US" dirty="0" smtClean="0"/>
              <a:t>These also have </a:t>
            </a:r>
            <a:r>
              <a:rPr lang="en-US" dirty="0" err="1" smtClean="0"/>
              <a:t>intellisense</a:t>
            </a:r>
            <a:endParaRPr lang="en-US" dirty="0" smtClean="0"/>
          </a:p>
          <a:p>
            <a:r>
              <a:rPr lang="en-US" dirty="0" smtClean="0"/>
              <a:t>The previous are anonymous classes</a:t>
            </a:r>
          </a:p>
          <a:p>
            <a:r>
              <a:rPr lang="en-US" dirty="0" smtClean="0"/>
              <a:t>Supports hierarchical data shaping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267200"/>
            <a:ext cx="42291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http://ts1.mm.bing.net/images/thumbnail.aspx?q=1186179198932&amp;id=54d31bc844c008f693ef666181d0c25d&amp;url=http%3a%2f%2fwww.taylorgifts.com%2fimages%2fp35806_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049" y="2197443"/>
            <a:ext cx="2324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95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Can’t touch this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are immutable</a:t>
            </a:r>
          </a:p>
          <a:p>
            <a:r>
              <a:rPr lang="en-US" dirty="0" smtClean="0"/>
              <a:t>But you can bind with this!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665" y="3488355"/>
            <a:ext cx="601980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57" y="4419778"/>
            <a:ext cx="90297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http://ts3.mm.bing.net/images/thumbnail.aspx?q=1081557396510&amp;id=f2d11fe396840fbd8f7cc633b7186c28&amp;url=http%3a%2f%2fnwmasssmedia.com%2fwp-content%2fuploads%2f2009%2f11%2f6a00cdf7ed27ab094f010980c4625d000b-500p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040" y="63085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7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the s=&gt; </a:t>
            </a:r>
            <a:r>
              <a:rPr lang="en-US" dirty="0" err="1" smtClean="0"/>
              <a:t>s.IsThis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Lambda expression</a:t>
            </a:r>
          </a:p>
          <a:p>
            <a:r>
              <a:rPr lang="en-US" dirty="0" smtClean="0"/>
              <a:t>Let’s step back for a second</a:t>
            </a:r>
          </a:p>
          <a:p>
            <a:r>
              <a:rPr lang="en-US" dirty="0" smtClean="0"/>
              <a:t>In LINQ you can write queries in multiple different ways but two main types</a:t>
            </a:r>
          </a:p>
          <a:p>
            <a:r>
              <a:rPr lang="en-US" dirty="0" smtClean="0"/>
              <a:t>Fluent Syntax </a:t>
            </a:r>
          </a:p>
          <a:p>
            <a:r>
              <a:rPr lang="en-US" dirty="0" smtClean="0"/>
              <a:t>Query Expression</a:t>
            </a:r>
            <a:endParaRPr lang="en-US" dirty="0"/>
          </a:p>
        </p:txBody>
      </p:sp>
      <p:pic>
        <p:nvPicPr>
          <p:cNvPr id="4098" name="Picture 2" descr="http://ts4.mm.bing.net/images/thumbnail.aspx?q=1202574066391&amp;id=a056021e8ad8db1fcb7663ae4fe0e337&amp;url=http%3a%2f%2fwww.deviantart.com%2fdownload%2f169617029%2fWTF_Face_by_demonfox7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929" y="4090087"/>
            <a:ext cx="2857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92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WTzd7aXBssOmYs9yuGim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x7i1o5WFYMUt4c6svz0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eXH6ortg5F8MBDBCXffNY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eXH6ortg5F8MBDBCXffNY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2329</TotalTime>
  <Words>2395</Words>
  <Application>Microsoft Office PowerPoint</Application>
  <PresentationFormat>Widescreen</PresentationFormat>
  <Paragraphs>525</Paragraphs>
  <Slides>132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9" baseType="lpstr">
      <vt:lpstr>Arial</vt:lpstr>
      <vt:lpstr>Calibri</vt:lpstr>
      <vt:lpstr>Consolas</vt:lpstr>
      <vt:lpstr>Courier New</vt:lpstr>
      <vt:lpstr>Garamond</vt:lpstr>
      <vt:lpstr>Wingdings</vt:lpstr>
      <vt:lpstr>Organic</vt:lpstr>
      <vt:lpstr>Deeper Dive MVC 5</vt:lpstr>
      <vt:lpstr>WHO AM I</vt:lpstr>
      <vt:lpstr>Who are you</vt:lpstr>
      <vt:lpstr>What I am going to do</vt:lpstr>
      <vt:lpstr>Quizes </vt:lpstr>
      <vt:lpstr>Talk about topic</vt:lpstr>
      <vt:lpstr>Have you write down as much as you remember</vt:lpstr>
      <vt:lpstr>Theme</vt:lpstr>
      <vt:lpstr>What we are going to cover</vt:lpstr>
      <vt:lpstr>Initial Thoughts</vt:lpstr>
      <vt:lpstr>Everyone let’s make a new MVC application</vt:lpstr>
      <vt:lpstr>PowerPoint Presentation</vt:lpstr>
      <vt:lpstr>Scripting Language</vt:lpstr>
      <vt:lpstr>Compiled Language</vt:lpstr>
      <vt:lpstr>Strongly Typed</vt:lpstr>
      <vt:lpstr>Weakly typed </vt:lpstr>
      <vt:lpstr>Which are these?</vt:lpstr>
      <vt:lpstr>MVC Design Patterns</vt:lpstr>
      <vt:lpstr>Algorithm</vt:lpstr>
      <vt:lpstr>Design Pattern</vt:lpstr>
      <vt:lpstr>Model View Controller</vt:lpstr>
      <vt:lpstr>Model View ViewModel</vt:lpstr>
      <vt:lpstr>Database Repository</vt:lpstr>
      <vt:lpstr>How do they fit together?</vt:lpstr>
      <vt:lpstr>MVC Design Patterns</vt:lpstr>
      <vt:lpstr>OOP for MVC Basics</vt:lpstr>
      <vt:lpstr>What is an interface?</vt:lpstr>
      <vt:lpstr>Examples of Interfaces</vt:lpstr>
      <vt:lpstr>Examples of Implementing Interfaces</vt:lpstr>
      <vt:lpstr>An abstract class</vt:lpstr>
      <vt:lpstr>How do you implement an abstract class?</vt:lpstr>
      <vt:lpstr>Implement it</vt:lpstr>
      <vt:lpstr>How to implement an interface</vt:lpstr>
      <vt:lpstr>Do it!</vt:lpstr>
      <vt:lpstr>Or maybe</vt:lpstr>
      <vt:lpstr>Learning by doing…</vt:lpstr>
      <vt:lpstr>Controller abstract class</vt:lpstr>
      <vt:lpstr>Let’s create a controller by hand</vt:lpstr>
      <vt:lpstr>Let’s View It</vt:lpstr>
      <vt:lpstr>Passing objects</vt:lpstr>
      <vt:lpstr>Learn by doing…</vt:lpstr>
      <vt:lpstr>Advantages of Interfaces</vt:lpstr>
      <vt:lpstr>Advantages of Abstract Classes</vt:lpstr>
      <vt:lpstr>Review of MVC OOP Basics</vt:lpstr>
      <vt:lpstr>MVC under the hood</vt:lpstr>
      <vt:lpstr>A good start</vt:lpstr>
      <vt:lpstr>Global.asax.cs</vt:lpstr>
      <vt:lpstr>Routing</vt:lpstr>
      <vt:lpstr>Default Routing</vt:lpstr>
      <vt:lpstr>How many ways to home?</vt:lpstr>
      <vt:lpstr>Can you make this work?</vt:lpstr>
      <vt:lpstr>Passing parameters</vt:lpstr>
      <vt:lpstr>Exercise for learning</vt:lpstr>
      <vt:lpstr>Putting it together</vt:lpstr>
      <vt:lpstr>MVC under the hood</vt:lpstr>
      <vt:lpstr>Priming on Views</vt:lpstr>
      <vt:lpstr>HTML Helpers</vt:lpstr>
      <vt:lpstr>Passing parameters</vt:lpstr>
      <vt:lpstr>Let’s me show you some stuff</vt:lpstr>
      <vt:lpstr>Different Views</vt:lpstr>
      <vt:lpstr>Exercises for learning</vt:lpstr>
      <vt:lpstr>Priming on Views</vt:lpstr>
      <vt:lpstr>Entity Framework Priming</vt:lpstr>
      <vt:lpstr>What is Entity Framework?</vt:lpstr>
      <vt:lpstr>Two ways to use</vt:lpstr>
      <vt:lpstr>Code First</vt:lpstr>
      <vt:lpstr>Some magic</vt:lpstr>
      <vt:lpstr>The tables</vt:lpstr>
      <vt:lpstr>Let’s do it</vt:lpstr>
      <vt:lpstr>Let’s do it</vt:lpstr>
      <vt:lpstr>Let’s do it!</vt:lpstr>
      <vt:lpstr>Migrations</vt:lpstr>
      <vt:lpstr>Let’s look at it</vt:lpstr>
      <vt:lpstr>Let’s set it up</vt:lpstr>
      <vt:lpstr>OK it is your turn to do it!</vt:lpstr>
      <vt:lpstr>Let’s do it</vt:lpstr>
      <vt:lpstr>Let’s do it</vt:lpstr>
      <vt:lpstr>Let’s do it!</vt:lpstr>
      <vt:lpstr>Migrations</vt:lpstr>
      <vt:lpstr>Let’s look at it</vt:lpstr>
      <vt:lpstr>Let’s set it up</vt:lpstr>
      <vt:lpstr>The magic happens</vt:lpstr>
      <vt:lpstr>SQL Happens</vt:lpstr>
      <vt:lpstr>Entity Framework Priming</vt:lpstr>
      <vt:lpstr>LINQ Priming</vt:lpstr>
      <vt:lpstr>What is LINQ?</vt:lpstr>
      <vt:lpstr>What is LINQ?</vt:lpstr>
      <vt:lpstr>Works on…</vt:lpstr>
      <vt:lpstr>Life Before LINQ</vt:lpstr>
      <vt:lpstr>LINQ</vt:lpstr>
      <vt:lpstr>PowerPoint Presentation</vt:lpstr>
      <vt:lpstr>LINQPAD Examples</vt:lpstr>
      <vt:lpstr>101 Examples</vt:lpstr>
      <vt:lpstr>var-E kewel keyword</vt:lpstr>
      <vt:lpstr>Looks like a duck…</vt:lpstr>
      <vt:lpstr>But wait there’s more…</vt:lpstr>
      <vt:lpstr>If you order right now…</vt:lpstr>
      <vt:lpstr>Can’t touch this</vt:lpstr>
      <vt:lpstr>What the s=&gt; s.IsThis?</vt:lpstr>
      <vt:lpstr>A tale of two queries</vt:lpstr>
      <vt:lpstr>Fluent</vt:lpstr>
      <vt:lpstr>To compile or not compile</vt:lpstr>
      <vt:lpstr>Lay the lambda down with the lion</vt:lpstr>
      <vt:lpstr>Quick Review</vt:lpstr>
      <vt:lpstr>Some pros and cons</vt:lpstr>
      <vt:lpstr>LINQ and EF</vt:lpstr>
      <vt:lpstr>Exercise for Learning</vt:lpstr>
      <vt:lpstr>LINQ Review</vt:lpstr>
      <vt:lpstr>LINQ and EF</vt:lpstr>
      <vt:lpstr>Adding a product</vt:lpstr>
      <vt:lpstr>Think about it</vt:lpstr>
      <vt:lpstr>Seed function</vt:lpstr>
      <vt:lpstr>Learn by doing</vt:lpstr>
      <vt:lpstr>LINQ and EF</vt:lpstr>
      <vt:lpstr>LINQ and MVC</vt:lpstr>
      <vt:lpstr>Invoking the scaffolding</vt:lpstr>
      <vt:lpstr>PowerPoint Presentation</vt:lpstr>
      <vt:lpstr>Looking through the files</vt:lpstr>
      <vt:lpstr>Learn by doing</vt:lpstr>
      <vt:lpstr>LINQ and MVC</vt:lpstr>
      <vt:lpstr>jQuery </vt:lpstr>
      <vt:lpstr>JavaScript and jQuery</vt:lpstr>
      <vt:lpstr>Document.ready</vt:lpstr>
      <vt:lpstr>Selectors</vt:lpstr>
      <vt:lpstr>Form values</vt:lpstr>
      <vt:lpstr>Containers</vt:lpstr>
      <vt:lpstr>Ajax </vt:lpstr>
      <vt:lpstr>Learn by doing</vt:lpstr>
      <vt:lpstr>jQuery </vt:lpstr>
      <vt:lpstr>What we covered</vt:lpstr>
      <vt:lpstr>Test Prime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Dive MVC 5</dc:title>
  <dc:creator>don-E Merson</dc:creator>
  <cp:lastModifiedBy>don-E Merson</cp:lastModifiedBy>
  <cp:revision>274</cp:revision>
  <dcterms:created xsi:type="dcterms:W3CDTF">2014-11-07T00:53:45Z</dcterms:created>
  <dcterms:modified xsi:type="dcterms:W3CDTF">2014-11-08T15:43:16Z</dcterms:modified>
</cp:coreProperties>
</file>